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09" r:id="rId2"/>
    <p:sldMasterId id="2147483696" r:id="rId3"/>
  </p:sldMasterIdLst>
  <p:notesMasterIdLst>
    <p:notesMasterId r:id="rId22"/>
  </p:notesMasterIdLst>
  <p:handoutMasterIdLst>
    <p:handoutMasterId r:id="rId23"/>
  </p:handoutMasterIdLst>
  <p:sldIdLst>
    <p:sldId id="263" r:id="rId4"/>
    <p:sldId id="262" r:id="rId5"/>
    <p:sldId id="298" r:id="rId6"/>
    <p:sldId id="295" r:id="rId7"/>
    <p:sldId id="294" r:id="rId8"/>
    <p:sldId id="296" r:id="rId9"/>
    <p:sldId id="257" r:id="rId10"/>
    <p:sldId id="258" r:id="rId11"/>
    <p:sldId id="305" r:id="rId12"/>
    <p:sldId id="299" r:id="rId13"/>
    <p:sldId id="300" r:id="rId14"/>
    <p:sldId id="307" r:id="rId15"/>
    <p:sldId id="306" r:id="rId16"/>
    <p:sldId id="302" r:id="rId17"/>
    <p:sldId id="308" r:id="rId18"/>
    <p:sldId id="303" r:id="rId19"/>
    <p:sldId id="309" r:id="rId20"/>
    <p:sldId id="310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>
        <p:scale>
          <a:sx n="70" d="100"/>
          <a:sy n="70" d="100"/>
        </p:scale>
        <p:origin x="460" y="-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60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22AD647-91EB-4AEA-93FD-04E40981A4C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687965-B6C5-4B70-8B87-BB64AF00891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17951-C54C-425C-B182-3167B285FCB0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AEB6B9-2F4D-4015-8ADF-DD0C3E68EB6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711757-D323-4DD2-BE5F-6FDAA3C06F3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AADAE7-F8D9-4E3B-86AF-718A6992A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48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C73B30-8378-4E09-B28F-ABEB7E94A3A6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1F8C1B-E5EE-45AF-818F-4018E9F34E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59376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40500" y="459676"/>
            <a:ext cx="8509428" cy="527829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8920" y="6446837"/>
            <a:ext cx="2354924" cy="36512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از بالای برج میلاد 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7D1A3AF-B58E-4253-AD8B-9D4B6A7A4C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680" y="2690066"/>
            <a:ext cx="1041774" cy="4121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652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229BA940-7149-4DA1-A37D-CBF0FD04C782}" type="datetime1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FDA925C-9028-4D55-A2C4-0C3DA51CCE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546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  <a:prstGeom prst="rect">
            <a:avLst/>
          </a:prstGeo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2F5ACB8B-AB15-47B9-BD4A-6A19E9C4F42A}" type="datetime1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FDA925C-9028-4D55-A2C4-0C3DA51CCE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444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F23F3-2073-4DD4-9502-EC9E245D08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DC9AFE-11F3-402A-A08D-604BFE5AB7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4C8A68-D002-4E21-B0C6-F377FFE18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789DC-73E3-4154-854E-ED4967AB79DE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4A81-7FBE-4EBB-A7BF-27A73F3E9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5168D1-66ED-41E7-A3D8-602D87AC0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DA5B0-C684-4FD2-B990-D5F7402F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5746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F54DC-FCF0-43D7-AC41-1B57D0417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E6D31B-ACCF-472C-95F5-E2EE0248B8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C870E8-8418-4184-8DFC-5552B634F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789DC-73E3-4154-854E-ED4967AB79DE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4261F4-72A6-476D-906C-F9C2CB5B7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2ABE1D-5769-440F-A405-F615511A7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DA5B0-C684-4FD2-B990-D5F7402F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1827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4B40C-EA63-4D09-8FF7-920FA6AB4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3B806-6281-413D-9158-1E6FA05BEF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C43797-DC95-4DC1-8322-D15503D1B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789DC-73E3-4154-854E-ED4967AB79DE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47F6B7-5F0F-4BF9-A7F2-A8C033AA4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2FC3A4-72F0-463C-81D6-8831F64E7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DA5B0-C684-4FD2-B990-D5F7402F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4184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629DC-435A-414D-BC4A-B112517DB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B4264-2A3D-4A55-95C9-D8BB65B9B7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46BB0E-FA3E-4586-8657-85BA61A6C3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206167-84B6-4BAC-84C3-8618903A0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789DC-73E3-4154-854E-ED4967AB79DE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B1649F-5147-43CB-A265-F797EDF3C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A9593-F99C-4D25-8719-65F8CC1F3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DA5B0-C684-4FD2-B990-D5F7402F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5035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F6B37-BCBE-4FC3-8533-319B60DA9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906904-A786-48FD-B394-576B9A3363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84175A-17C1-4AA9-AEFA-F88D1FC5B5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FACF92-6368-4830-A714-EC37E3E956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61DB70-0C68-424F-84FF-BEC1F1BE44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CDA5D5-5A79-446C-AD03-BEB2D01D3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789DC-73E3-4154-854E-ED4967AB79DE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DA61DD-6990-4C80-BADE-230227F1B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FCD3A0-755F-4C3B-951B-990347C7A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DA5B0-C684-4FD2-B990-D5F7402F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6662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B00C6-F118-4383-9087-2E679E1BF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43B7AB-B2EF-4DFC-8F8E-99CED25290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789DC-73E3-4154-854E-ED4967AB79DE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9B4C47-25E9-439F-9834-444382CCA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B8D6DC-B474-44CF-95E8-37C87E1AE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DA5B0-C684-4FD2-B990-D5F7402F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9503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FB5EF7-693C-41E4-AD39-FF56066FF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789DC-73E3-4154-854E-ED4967AB79DE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17001B-BAE8-4288-9353-F7B66656B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CBBB31-8408-4FC2-82F8-AEA1DCDEE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DA5B0-C684-4FD2-B990-D5F7402F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4317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2E06AE-1741-4140-A279-DCFE964DC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F02B49-B0BE-4290-A675-BF47F869E0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1E2856-DFCA-476F-AB09-2B47F7988E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2EAE47-8E6C-461F-BA76-5079E4812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789DC-73E3-4154-854E-ED4967AB79DE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FFCF66-7735-4A60-842F-1A3F61831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CEFAE-3E44-4AFD-92F2-E3EE35838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DA5B0-C684-4FD2-B990-D5F7402F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828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4424" y="6492875"/>
            <a:ext cx="1312025" cy="365125"/>
          </a:xfrm>
          <a:prstGeom prst="rect">
            <a:avLst/>
          </a:prstGeom>
        </p:spPr>
        <p:txBody>
          <a:bodyPr/>
          <a:lstStyle/>
          <a:p>
            <a:r>
              <a:rPr lang="fa-IR" dirty="0"/>
              <a:t>1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B4CBE87-FB87-4715-A711-EFCA386D4FDC}"/>
              </a:ext>
            </a:extLst>
          </p:cNvPr>
          <p:cNvSpPr/>
          <p:nvPr userDrawn="1"/>
        </p:nvSpPr>
        <p:spPr>
          <a:xfrm>
            <a:off x="3238607" y="6386731"/>
            <a:ext cx="53094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روند تحول تکنولوژی برای به روز نگاه داشت شبکه ملی اطلاعات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56922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21A92-71C2-4959-9826-57DFF7A73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B69757-EAE2-434D-85A9-1712D06DFB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A0911C-1C35-409E-B18A-63993A6C1A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7A5B7C-350B-48C8-8B26-CF150CFF0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789DC-73E3-4154-854E-ED4967AB79DE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ACB0B0-9E5B-43BE-9957-EAFCED37D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8716F8-B2F4-4F6E-994A-89696F914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DA5B0-C684-4FD2-B990-D5F7402F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273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479E7-538A-4B69-AEEC-AFD797A78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584C49-7D19-459A-A38C-87E9539D8F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3C3D4-9F43-46B7-BE2A-9A1EA8748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789DC-73E3-4154-854E-ED4967AB79DE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C16EBD-E46E-4B8D-AE33-61A1C22FB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7232AD-E15E-4847-8CD9-5D7B539A1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DA5B0-C684-4FD2-B990-D5F7402F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2376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F2B2E2-7143-46D9-ADD2-ABC1A96301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2475F4-0EAB-46C6-907E-16E8E04A2D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DFEB5D-443D-45AA-B9A0-F3C160FF0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789DC-73E3-4154-854E-ED4967AB79DE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969FA6-407A-4FFC-97A5-FF651A943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D7E597-83DA-4458-8444-2A40623D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DA5B0-C684-4FD2-B990-D5F7402F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9072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54CB-D175-4CFA-8AC5-ACADDFB23B89}" type="datetime1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32790-3AD7-48A0-8B68-EE5571B826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6593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F85F4-2392-4350-813E-3D8FE6AC80B6}" type="datetime1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32790-3AD7-48A0-8B68-EE5571B826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2101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D630F-F981-441F-933C-B5CCF00F72F8}" type="datetime1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32790-3AD7-48A0-8B68-EE5571B826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5943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C6A85-5F43-4F5F-80BC-3E2B779BEA27}" type="datetime1">
              <a:rPr lang="en-US" smtClean="0"/>
              <a:t>9/15/2021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32790-3AD7-48A0-8B68-EE5571B826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6702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13B01-5B56-45BB-8522-AE4707E1EB78}" type="datetime1">
              <a:rPr lang="en-US" smtClean="0"/>
              <a:t>9/15/2021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32790-3AD7-48A0-8B68-EE5571B826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024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5F17-B735-45FA-812F-BEFBC14C90BF}" type="datetime1">
              <a:rPr lang="en-US" smtClean="0"/>
              <a:t>9/15/2021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32790-3AD7-48A0-8B68-EE5571B826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0241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D0C20-7998-4555-B653-BFC3C6C67941}" type="datetime1">
              <a:rPr lang="en-US" smtClean="0"/>
              <a:t>9/15/2021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32790-3AD7-48A0-8B68-EE5571B826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780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  <a:prstGeom prst="rect">
            <a:avLst/>
          </a:prstGeo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FE0E9F58-B64E-41CE-9A58-7ADEC5C8CC26}" type="datetime1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34492" y="6446837"/>
            <a:ext cx="6217979" cy="365125"/>
          </a:xfrm>
        </p:spPr>
        <p:txBody>
          <a:bodyPr/>
          <a:lstStyle/>
          <a:p>
            <a:r>
              <a:rPr lang="fa-IR" dirty="0"/>
              <a:t>روند تحول تکنولوژی برای به روز نگاه داشت شبکه ملی اطلاعات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FDA925C-9028-4D55-A2C4-0C3DA51CCEC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24494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5E42E-FCB3-42BF-87AB-F3030094BFF6}" type="datetime1">
              <a:rPr lang="en-US" smtClean="0"/>
              <a:t>9/15/2021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32790-3AD7-48A0-8B68-EE5571B826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3414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81A0A-1A36-4494-BB6A-B4235D249C35}" type="datetime1">
              <a:rPr lang="en-US" smtClean="0"/>
              <a:t>9/15/2021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32790-3AD7-48A0-8B68-EE5571B826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7344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5D24-08A0-475C-9860-4067EF06DB06}" type="datetime1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32790-3AD7-48A0-8B68-EE5571B826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9732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EB5D0-6A65-4D25-AD57-D87E24C15616}" type="datetime1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32790-3AD7-48A0-8B68-EE5571B826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806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E6DC4023-B46F-427D-BFFC-61A2C977C596}" type="datetime1">
              <a:rPr lang="en-US" smtClean="0"/>
              <a:t>9/15/2021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FDA925C-9028-4D55-A2C4-0C3DA51CCE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748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  <a:prstGeom prst="rect">
            <a:avLst/>
          </a:prstGeo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  <a:prstGeom prst="rect">
            <a:avLst/>
          </a:prstGeo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E5DCB73C-524F-4BB8-8585-3321B64DB2DE}" type="datetime1">
              <a:rPr lang="en-US" smtClean="0"/>
              <a:t>9/15/2021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FDA925C-9028-4D55-A2C4-0C3DA51CCE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571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55C4BCB9-5337-4508-B77F-E88004331AB8}" type="datetime1">
              <a:rPr lang="en-US" smtClean="0"/>
              <a:t>9/15/2021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FDA925C-9028-4D55-A2C4-0C3DA51CCE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647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C23328B7-F86F-44CD-B76C-33660776F5AB}" type="datetime1">
              <a:rPr lang="en-US" smtClean="0"/>
              <a:t>9/15/2021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FDA925C-9028-4D55-A2C4-0C3DA51CCE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457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  <a:prstGeom prst="rect">
            <a:avLst/>
          </a:prstGeo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5BA98A06-87C5-410F-AEC7-17E2B3BDB6F2}" type="datetime1">
              <a:rPr lang="en-US" smtClean="0"/>
              <a:t>9/15/2021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DA925C-9028-4D55-A2C4-0C3DA51CCE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79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  <a:prstGeom prst="rect">
            <a:avLst/>
          </a:prstGeo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  <a:prstGeom prst="rect">
            <a:avLst/>
          </a:prstGeo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198D7900-A828-4750-9091-995DA639C9F3}" type="datetime1">
              <a:rPr lang="en-US" smtClean="0"/>
              <a:t>9/15/2021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FDA925C-9028-4D55-A2C4-0C3DA51CCE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802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5453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0594" y="6629398"/>
            <a:ext cx="62179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cap="all" baseline="0">
                <a:solidFill>
                  <a:schemeClr val="tx1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روند تحول تکنولوژی برای به روز نگاه داشت شبکه ملی اطلاعات </a:t>
            </a:r>
            <a:endParaRPr lang="en-US" dirty="0"/>
          </a:p>
          <a:p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27EEDC1-2DB0-4603-BBB6-910A5FCD5D9F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680" y="2690066"/>
            <a:ext cx="1041774" cy="4121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939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C84432-7CFF-47B6-97BB-E60896E9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2A316F-15CE-4B76-A3FA-054E6F5F19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102288-D355-4ECF-AC85-650F80496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9789DC-73E3-4154-854E-ED4967AB79DE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282134-B2BD-41D6-B195-1FD1CD93C9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DB2702-A3EE-4394-844D-0A5B82C8F6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ADA5B0-C684-4FD2-B990-D5F7402F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804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DC564-4BE1-4E14-A616-F6CDD85691FF}" type="datetime1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32790-3AD7-48A0-8B68-EE5571B826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660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0655" y="963781"/>
            <a:ext cx="2166642" cy="4439492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A877367-C279-4E09-BEB9-69C35D734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/>
              <a:t>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697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47842"/>
          </a:xfrm>
        </p:spPr>
        <p:txBody>
          <a:bodyPr/>
          <a:lstStyle/>
          <a:p>
            <a:pPr algn="ctr" rtl="1"/>
            <a:r>
              <a:rPr lang="fa-IR" dirty="0" smtClean="0">
                <a:cs typeface="B Titr" panose="00000700000000000000" pitchFamily="2" charset="-78"/>
              </a:rPr>
              <a:t>بایدو(</a:t>
            </a:r>
            <a:r>
              <a:rPr lang="en-US" dirty="0" smtClean="0">
                <a:cs typeface="B Titr" panose="00000700000000000000" pitchFamily="2" charset="-78"/>
              </a:rPr>
              <a:t>Baidu</a:t>
            </a:r>
            <a:r>
              <a:rPr lang="fa-IR" dirty="0" smtClean="0">
                <a:cs typeface="B Titr" panose="00000700000000000000" pitchFamily="2" charset="-78"/>
              </a:rPr>
              <a:t>)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10</a:t>
            </a:fld>
            <a:endParaRPr lang="en-US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22350" y="1337734"/>
            <a:ext cx="10058400" cy="4023360"/>
          </a:xfrm>
        </p:spPr>
        <p:txBody>
          <a:bodyPr>
            <a:noAutofit/>
          </a:bodyPr>
          <a:lstStyle/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چیست؟</a:t>
            </a:r>
          </a:p>
          <a:p>
            <a:pPr lvl="1" algn="r" rtl="1"/>
            <a:r>
              <a:rPr lang="fa-IR" sz="2000" b="1" dirty="0" smtClean="0">
                <a:cs typeface="B Nazanin" panose="00000400000000000000" pitchFamily="2" charset="-78"/>
              </a:rPr>
              <a:t>شرکت </a:t>
            </a:r>
            <a:r>
              <a:rPr lang="fa-IR" sz="2000" b="1" dirty="0">
                <a:cs typeface="B Nazanin" panose="00000400000000000000" pitchFamily="2" charset="-78"/>
              </a:rPr>
              <a:t>فناوری چند ملیتی چینی متخصص در خدمات و محصولات مرتبط با اینترنت و هوش مصنوعی</a:t>
            </a:r>
          </a:p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چگونه و کی شروع شد؟</a:t>
            </a:r>
          </a:p>
          <a:p>
            <a:pPr lvl="1" algn="r" rtl="1"/>
            <a:r>
              <a:rPr lang="fa-IR" sz="2000" b="1" dirty="0" smtClean="0">
                <a:cs typeface="B Nazanin" panose="00000400000000000000" pitchFamily="2" charset="-78"/>
              </a:rPr>
              <a:t>با الگوریتم </a:t>
            </a:r>
            <a:r>
              <a:rPr lang="en-US" sz="2000" b="1" dirty="0" err="1" smtClean="0">
                <a:cs typeface="B Nazanin" panose="00000400000000000000" pitchFamily="2" charset="-78"/>
              </a:rPr>
              <a:t>RankDex</a:t>
            </a:r>
            <a:r>
              <a:rPr lang="fa-IR" sz="2000" b="1" dirty="0" smtClean="0">
                <a:cs typeface="B Nazanin" panose="00000400000000000000" pitchFamily="2" charset="-78"/>
              </a:rPr>
              <a:t> (الگوریتمی برای امتیاز دهی به سایت ها) در سال </a:t>
            </a:r>
            <a:r>
              <a:rPr lang="fa-IR" sz="2000" b="1" dirty="0" smtClean="0">
                <a:cs typeface="B Nazanin" panose="00000400000000000000" pitchFamily="2" charset="-78"/>
              </a:rPr>
              <a:t>1996</a:t>
            </a:r>
            <a:endParaRPr lang="fa-IR" sz="2000" b="1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چکارهایی </a:t>
            </a:r>
            <a:r>
              <a:rPr lang="fa-IR" sz="2400" b="1" dirty="0">
                <a:cs typeface="B Nazanin" panose="00000400000000000000" pitchFamily="2" charset="-78"/>
              </a:rPr>
              <a:t>کرده است</a:t>
            </a:r>
            <a:r>
              <a:rPr lang="fa-IR" sz="2400" b="1" dirty="0" smtClean="0">
                <a:cs typeface="B Nazanin" panose="00000400000000000000" pitchFamily="2" charset="-78"/>
              </a:rPr>
              <a:t>؟</a:t>
            </a:r>
          </a:p>
          <a:p>
            <a:pPr lvl="1" algn="r" rtl="1"/>
            <a:r>
              <a:rPr lang="en-US" sz="2000" b="1" dirty="0" smtClean="0">
                <a:cs typeface="B Nazanin" panose="00000400000000000000" pitchFamily="2" charset="-78"/>
              </a:rPr>
              <a:t>Baidu </a:t>
            </a:r>
            <a:r>
              <a:rPr lang="en-US" sz="2000" b="1" dirty="0" smtClean="0">
                <a:cs typeface="B Nazanin" panose="00000400000000000000" pitchFamily="2" charset="-78"/>
              </a:rPr>
              <a:t>Maps</a:t>
            </a:r>
            <a:r>
              <a:rPr lang="fa-IR" sz="2000" b="1" dirty="0" smtClean="0">
                <a:cs typeface="B Nazanin" panose="00000400000000000000" pitchFamily="2" charset="-78"/>
              </a:rPr>
              <a:t> </a:t>
            </a:r>
          </a:p>
          <a:p>
            <a:pPr lvl="1" algn="r" rtl="1"/>
            <a:r>
              <a:rPr lang="en-US" sz="2000" b="1" dirty="0" smtClean="0">
                <a:cs typeface="B Nazanin" panose="00000400000000000000" pitchFamily="2" charset="-78"/>
              </a:rPr>
              <a:t>Baidu </a:t>
            </a:r>
            <a:r>
              <a:rPr lang="en-US" sz="2000" b="1" dirty="0" err="1" smtClean="0">
                <a:cs typeface="B Nazanin" panose="00000400000000000000" pitchFamily="2" charset="-78"/>
              </a:rPr>
              <a:t>Wangpan</a:t>
            </a:r>
            <a:r>
              <a:rPr lang="fa-IR" sz="2000" b="1" dirty="0">
                <a:cs typeface="B Nazanin" panose="00000400000000000000" pitchFamily="2" charset="-78"/>
              </a:rPr>
              <a:t> </a:t>
            </a:r>
            <a:r>
              <a:rPr lang="fa-IR" sz="2000" b="1" dirty="0" smtClean="0">
                <a:cs typeface="B Nazanin" panose="00000400000000000000" pitchFamily="2" charset="-78"/>
              </a:rPr>
              <a:t>: خدمات ابری</a:t>
            </a:r>
            <a:endParaRPr lang="fa-IR" sz="2000" b="1" dirty="0">
              <a:cs typeface="B Nazanin" panose="00000400000000000000" pitchFamily="2" charset="-78"/>
            </a:endParaRPr>
          </a:p>
          <a:p>
            <a:pPr lvl="1" algn="r" rtl="1"/>
            <a:r>
              <a:rPr lang="en-US" sz="2000" b="1" dirty="0" smtClean="0">
                <a:cs typeface="B Nazanin" panose="00000400000000000000" pitchFamily="2" charset="-78"/>
              </a:rPr>
              <a:t>Baidu Space</a:t>
            </a:r>
            <a:r>
              <a:rPr lang="fa-IR" sz="2000" b="1" dirty="0" smtClean="0">
                <a:cs typeface="B Nazanin" panose="00000400000000000000" pitchFamily="2" charset="-78"/>
              </a:rPr>
              <a:t> : </a:t>
            </a:r>
            <a:r>
              <a:rPr lang="fa-IR" sz="2000" b="1" dirty="0">
                <a:cs typeface="B Nazanin" panose="00000400000000000000" pitchFamily="2" charset="-78"/>
              </a:rPr>
              <a:t>شبکه اجتماعی</a:t>
            </a:r>
          </a:p>
          <a:p>
            <a:pPr lvl="1" algn="r" rtl="1"/>
            <a:r>
              <a:rPr lang="en-US" sz="2000" b="1" dirty="0">
                <a:cs typeface="B Nazanin" panose="00000400000000000000" pitchFamily="2" charset="-78"/>
              </a:rPr>
              <a:t>Baidu </a:t>
            </a:r>
            <a:r>
              <a:rPr lang="en-US" sz="2000" b="1" dirty="0" err="1" smtClean="0">
                <a:cs typeface="B Nazanin" panose="00000400000000000000" pitchFamily="2" charset="-78"/>
              </a:rPr>
              <a:t>Baike</a:t>
            </a:r>
            <a:r>
              <a:rPr lang="fa-IR" sz="2000" b="1" dirty="0" smtClean="0">
                <a:cs typeface="B Nazanin" panose="00000400000000000000" pitchFamily="2" charset="-78"/>
              </a:rPr>
              <a:t> : ویکیپدیا</a:t>
            </a:r>
            <a:endParaRPr lang="fa-IR" sz="2000" b="1" dirty="0">
              <a:cs typeface="B Nazanin" panose="00000400000000000000" pitchFamily="2" charset="-78"/>
            </a:endParaRPr>
          </a:p>
          <a:p>
            <a:pPr lvl="1" algn="r" rtl="1"/>
            <a:r>
              <a:rPr lang="en-US" sz="2000" b="1" dirty="0">
                <a:cs typeface="B Nazanin" panose="00000400000000000000" pitchFamily="2" charset="-78"/>
              </a:rPr>
              <a:t>Baidu </a:t>
            </a:r>
            <a:r>
              <a:rPr lang="en-US" sz="2000" b="1" dirty="0" smtClean="0">
                <a:cs typeface="B Nazanin" panose="00000400000000000000" pitchFamily="2" charset="-78"/>
              </a:rPr>
              <a:t>Translate</a:t>
            </a:r>
            <a:endParaRPr lang="fa-IR" sz="2000" b="1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چکارهایی میخواهد بکند؟</a:t>
            </a:r>
          </a:p>
          <a:p>
            <a:pPr lvl="1" algn="r" rtl="1"/>
            <a:r>
              <a:rPr lang="fa-IR" sz="2000" b="1" dirty="0">
                <a:cs typeface="B Nazanin" panose="00000400000000000000" pitchFamily="2" charset="-78"/>
              </a:rPr>
              <a:t>سرمایه گذاری در هوش مصنوعی و یادگیری عمیق</a:t>
            </a:r>
            <a:r>
              <a:rPr lang="fa-IR" sz="2000" b="1" dirty="0" smtClean="0">
                <a:cs typeface="B Nazanin" panose="00000400000000000000" pitchFamily="2" charset="-78"/>
              </a:rPr>
              <a:t>.</a:t>
            </a:r>
            <a:endParaRPr lang="fa-IR" sz="2000" b="1" dirty="0" smtClean="0">
              <a:cs typeface="B Nazanin" panose="00000400000000000000" pitchFamily="2" charset="-78"/>
            </a:endParaRPr>
          </a:p>
          <a:p>
            <a:pPr lvl="1" algn="r" rtl="1"/>
            <a:endParaRPr lang="fa-IR" sz="2000" b="1" dirty="0">
              <a:cs typeface="B Nazanin" panose="00000400000000000000" pitchFamily="2" charset="-78"/>
            </a:endParaRPr>
          </a:p>
          <a:p>
            <a:pPr lvl="1" algn="r" rtl="1"/>
            <a:endParaRPr lang="fa-IR" sz="2000" b="1" dirty="0" smtClean="0">
              <a:cs typeface="B Nazanin" panose="00000400000000000000" pitchFamily="2" charset="-78"/>
            </a:endParaRPr>
          </a:p>
          <a:p>
            <a:pPr marL="457200" lvl="1" indent="0" algn="r" rtl="1">
              <a:buNone/>
            </a:pPr>
            <a:endParaRPr lang="fa-IR" sz="2000" b="1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7365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en-US" sz="5400" b="1" dirty="0" smtClean="0"/>
              <a:t>WeChat</a:t>
            </a:r>
            <a:endParaRPr lang="en-US" sz="54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11</a:t>
            </a:fld>
            <a:endParaRPr lang="en-US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23389" y="1282316"/>
            <a:ext cx="10058400" cy="2707793"/>
          </a:xfrm>
        </p:spPr>
        <p:txBody>
          <a:bodyPr>
            <a:noAutofit/>
          </a:bodyPr>
          <a:lstStyle/>
          <a:p>
            <a:pPr algn="r" rtl="1"/>
            <a:r>
              <a:rPr lang="fa-IR" sz="3200" b="1" dirty="0" smtClean="0">
                <a:cs typeface="B Nazanin" panose="00000400000000000000" pitchFamily="2" charset="-78"/>
              </a:rPr>
              <a:t>چیست؟</a:t>
            </a:r>
          </a:p>
          <a:p>
            <a:pPr lvl="1" algn="r" rtl="1"/>
            <a:r>
              <a:rPr lang="fa-IR" sz="2800" b="1" dirty="0">
                <a:cs typeface="B Nazanin" panose="00000400000000000000" pitchFamily="2" charset="-78"/>
              </a:rPr>
              <a:t>پیام </a:t>
            </a:r>
            <a:r>
              <a:rPr lang="fa-IR" sz="2800" b="1" dirty="0" smtClean="0">
                <a:cs typeface="B Nazanin" panose="00000400000000000000" pitchFamily="2" charset="-78"/>
              </a:rPr>
              <a:t>رسان </a:t>
            </a:r>
            <a:r>
              <a:rPr lang="fa-IR" sz="2800" b="1" dirty="0">
                <a:cs typeface="B Nazanin" panose="00000400000000000000" pitchFamily="2" charset="-78"/>
              </a:rPr>
              <a:t>چند منظوره چینی ، رسانه های اجتماعی و برنامه پرداخت تلفن همراه که </a:t>
            </a:r>
            <a:r>
              <a:rPr lang="fa-IR" sz="2800" b="1" dirty="0" smtClean="0">
                <a:cs typeface="B Nazanin" panose="00000400000000000000" pitchFamily="2" charset="-78"/>
              </a:rPr>
              <a:t>توسط</a:t>
            </a:r>
            <a:r>
              <a:rPr lang="en-US" sz="2800" b="1" dirty="0" smtClean="0">
                <a:cs typeface="B Nazanin" panose="00000400000000000000" pitchFamily="2" charset="-78"/>
              </a:rPr>
              <a:t> </a:t>
            </a:r>
            <a:r>
              <a:rPr lang="en-US" sz="2800" b="1" dirty="0" err="1" smtClean="0">
                <a:cs typeface="B Nazanin" panose="00000400000000000000" pitchFamily="2" charset="-78"/>
              </a:rPr>
              <a:t>Tencent</a:t>
            </a:r>
            <a:r>
              <a:rPr lang="en-US" sz="2800" b="1" dirty="0" smtClean="0"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توسعه </a:t>
            </a:r>
            <a:r>
              <a:rPr lang="fa-IR" sz="2800" b="1" dirty="0">
                <a:cs typeface="B Nazanin" panose="00000400000000000000" pitchFamily="2" charset="-78"/>
              </a:rPr>
              <a:t>یافته </a:t>
            </a:r>
            <a:r>
              <a:rPr lang="fa-IR" sz="2800" b="1" dirty="0" smtClean="0">
                <a:cs typeface="B Nazanin" panose="00000400000000000000" pitchFamily="2" charset="-78"/>
              </a:rPr>
              <a:t>است.</a:t>
            </a:r>
          </a:p>
          <a:p>
            <a:pPr algn="r" rtl="1"/>
            <a:r>
              <a:rPr lang="fa-IR" sz="3200" b="1" dirty="0" smtClean="0">
                <a:cs typeface="B Nazanin" panose="00000400000000000000" pitchFamily="2" charset="-78"/>
              </a:rPr>
              <a:t>چطور شروع شد؟</a:t>
            </a:r>
          </a:p>
          <a:p>
            <a:pPr lvl="1" algn="r" rtl="1"/>
            <a:r>
              <a:rPr lang="fa-IR" sz="2800" b="1" dirty="0">
                <a:cs typeface="B Nazanin" panose="00000400000000000000" pitchFamily="2" charset="-78"/>
              </a:rPr>
              <a:t>در اکتبر 2010 به عنوان یک پروژه در مرکز تحقیقات و پروژه </a:t>
            </a:r>
            <a:r>
              <a:rPr lang="en-US" sz="2800" b="1" dirty="0" err="1">
                <a:cs typeface="B Nazanin" panose="00000400000000000000" pitchFamily="2" charset="-78"/>
              </a:rPr>
              <a:t>Tencent</a:t>
            </a:r>
            <a:r>
              <a:rPr lang="en-US" sz="2800" b="1" dirty="0">
                <a:cs typeface="B Nazanin" panose="00000400000000000000" pitchFamily="2" charset="-78"/>
              </a:rPr>
              <a:t> </a:t>
            </a:r>
            <a:r>
              <a:rPr lang="en-US" sz="2800" b="1" dirty="0" smtClean="0">
                <a:cs typeface="B Nazanin" panose="00000400000000000000" pitchFamily="2" charset="-78"/>
              </a:rPr>
              <a:t>Guangzhou</a:t>
            </a:r>
            <a:endParaRPr lang="fa-IR" sz="2800" b="1" dirty="0">
              <a:cs typeface="B Nazanin" panose="00000400000000000000" pitchFamily="2" charset="-78"/>
            </a:endParaRPr>
          </a:p>
          <a:p>
            <a:pPr lvl="1" algn="r" rtl="1"/>
            <a:r>
              <a:rPr lang="fa-IR" sz="2800" b="1" dirty="0">
                <a:cs typeface="B Nazanin" panose="00000400000000000000" pitchFamily="2" charset="-78"/>
              </a:rPr>
              <a:t>نسخه اصلی برنامه توسط آلن ژانگ ایجاد شد و در سال 2011 راه اندازی شد</a:t>
            </a:r>
            <a:r>
              <a:rPr lang="fa-IR" sz="2800" b="1" dirty="0" smtClean="0">
                <a:cs typeface="B Nazanin" panose="00000400000000000000" pitchFamily="2" charset="-78"/>
              </a:rPr>
              <a:t>.</a:t>
            </a:r>
          </a:p>
          <a:p>
            <a:pPr lvl="1" algn="r" rtl="1"/>
            <a:r>
              <a:rPr lang="fa-IR" sz="2800" b="1" dirty="0">
                <a:cs typeface="B Nazanin" panose="00000400000000000000" pitchFamily="2" charset="-78"/>
              </a:rPr>
              <a:t>تا سال </a:t>
            </a:r>
            <a:r>
              <a:rPr lang="fa-IR" sz="2800" b="1" dirty="0" smtClean="0">
                <a:cs typeface="B Nazanin" panose="00000400000000000000" pitchFamily="2" charset="-78"/>
              </a:rPr>
              <a:t>2012 </a:t>
            </a:r>
            <a:r>
              <a:rPr lang="fa-IR" sz="2800" b="1" dirty="0">
                <a:cs typeface="B Nazanin" panose="00000400000000000000" pitchFamily="2" charset="-78"/>
              </a:rPr>
              <a:t>تعداد کاربران به 100 میلیون نفر </a:t>
            </a:r>
            <a:r>
              <a:rPr lang="fa-IR" sz="2800" b="1" dirty="0" smtClean="0">
                <a:cs typeface="B Nazanin" panose="00000400000000000000" pitchFamily="2" charset="-78"/>
              </a:rPr>
              <a:t>و تا سال 2016 به 889 میلیون نفر</a:t>
            </a:r>
          </a:p>
          <a:p>
            <a:pPr algn="r" rtl="1"/>
            <a:r>
              <a:rPr lang="fa-IR" sz="3200" b="1" dirty="0" smtClean="0">
                <a:cs typeface="B Nazanin" panose="00000400000000000000" pitchFamily="2" charset="-78"/>
              </a:rPr>
              <a:t>الان </a:t>
            </a:r>
            <a:r>
              <a:rPr lang="fa-IR" sz="3200" b="1" dirty="0" smtClean="0">
                <a:cs typeface="B Nazanin" panose="00000400000000000000" pitchFamily="2" charset="-78"/>
              </a:rPr>
              <a:t>چه قابلیت هایی دارد؟</a:t>
            </a:r>
          </a:p>
        </p:txBody>
      </p:sp>
    </p:spTree>
    <p:extLst>
      <p:ext uri="{BB962C8B-B14F-4D97-AF65-F5344CB8AC3E}">
        <p14:creationId xmlns:p14="http://schemas.microsoft.com/office/powerpoint/2010/main" val="188778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328B7-F86F-44CD-B76C-33660776F5AB}" type="datetime1">
              <a:rPr lang="en-US" smtClean="0"/>
              <a:t>9/16/2021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A925C-9028-4D55-A2C4-0C3DA51CCEC6}" type="slidenum">
              <a:rPr lang="en-US" smtClean="0"/>
              <a:t>12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516" y="-344902"/>
            <a:ext cx="9301210" cy="720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75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328B7-F86F-44CD-B76C-33660776F5AB}" type="datetime1">
              <a:rPr lang="en-US" smtClean="0"/>
              <a:t>9/16/2021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A925C-9028-4D55-A2C4-0C3DA51CCEC6}" type="slidenum">
              <a:rPr lang="en-US" smtClean="0"/>
              <a:t>13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158" y="101501"/>
            <a:ext cx="9745884" cy="627347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631936" y="5733288"/>
            <a:ext cx="2157984" cy="40233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46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47842"/>
          </a:xfrm>
        </p:spPr>
        <p:txBody>
          <a:bodyPr/>
          <a:lstStyle/>
          <a:p>
            <a:pPr algn="ctr" rtl="1"/>
            <a:r>
              <a:rPr lang="fa-IR" dirty="0" smtClean="0">
                <a:cs typeface="B Titr" panose="00000700000000000000" pitchFamily="2" charset="-78"/>
              </a:rPr>
              <a:t>مقابله </a:t>
            </a:r>
            <a:r>
              <a:rPr lang="en-US" sz="6000" b="1" dirty="0" smtClean="0">
                <a:cs typeface="B Titr" panose="00000700000000000000" pitchFamily="2" charset="-78"/>
              </a:rPr>
              <a:t>Huawei</a:t>
            </a:r>
            <a:r>
              <a:rPr lang="fa-IR" dirty="0" smtClean="0">
                <a:cs typeface="B Titr" panose="00000700000000000000" pitchFamily="2" charset="-78"/>
              </a:rPr>
              <a:t> با تحریم ها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14</a:t>
            </a:fld>
            <a:endParaRPr lang="en-US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چطور تحریم شد؟</a:t>
            </a:r>
          </a:p>
          <a:p>
            <a:pPr lvl="1" algn="r" rtl="1"/>
            <a:r>
              <a:rPr lang="fa-IR" sz="2400" b="1" dirty="0" smtClean="0">
                <a:cs typeface="B Nazanin" panose="00000400000000000000" pitchFamily="2" charset="-78"/>
              </a:rPr>
              <a:t>دستیابی </a:t>
            </a:r>
            <a:r>
              <a:rPr lang="fa-IR" sz="2400" b="1" dirty="0" smtClean="0">
                <a:cs typeface="B Nazanin" panose="00000400000000000000" pitchFamily="2" charset="-78"/>
              </a:rPr>
              <a:t>زودتر از همه به تکنولوژی </a:t>
            </a:r>
            <a:r>
              <a:rPr lang="en-US" sz="2400" b="1" dirty="0" smtClean="0">
                <a:cs typeface="B Nazanin" panose="00000400000000000000" pitchFamily="2" charset="-78"/>
              </a:rPr>
              <a:t>5G</a:t>
            </a:r>
            <a:endParaRPr lang="fa-IR" sz="2400" b="1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چگونه مقابله کرد؟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600 کارمند خود را در سانتا کلارا اخراج </a:t>
            </a:r>
            <a:r>
              <a:rPr lang="fa-IR" sz="2400" b="1" dirty="0" smtClean="0">
                <a:cs typeface="B Nazanin" panose="00000400000000000000" pitchFamily="2" charset="-78"/>
              </a:rPr>
              <a:t>کرد.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فروش </a:t>
            </a:r>
            <a:r>
              <a:rPr lang="fa-IR" sz="2400" b="1" dirty="0" smtClean="0">
                <a:cs typeface="B Nazanin" panose="00000400000000000000" pitchFamily="2" charset="-78"/>
              </a:rPr>
              <a:t>مارک</a:t>
            </a:r>
            <a:r>
              <a:rPr lang="en-US" sz="2400" b="1" dirty="0" smtClean="0">
                <a:cs typeface="B Nazanin" panose="00000400000000000000" pitchFamily="2" charset="-78"/>
              </a:rPr>
              <a:t>Honor </a:t>
            </a:r>
            <a:r>
              <a:rPr lang="fa-IR" sz="2400" b="1" dirty="0" smtClean="0">
                <a:cs typeface="B Nazanin" panose="00000400000000000000" pitchFamily="2" charset="-78"/>
              </a:rPr>
              <a:t> به شرکت فناوری </a:t>
            </a:r>
            <a:r>
              <a:rPr lang="fa-IR" sz="2400" b="1" dirty="0">
                <a:cs typeface="B Nazanin" panose="00000400000000000000" pitchFamily="2" charset="-78"/>
              </a:rPr>
              <a:t>اطلاعات </a:t>
            </a:r>
            <a:r>
              <a:rPr lang="fa-IR" sz="2400" b="1" dirty="0" smtClean="0">
                <a:cs typeface="B Nazanin" panose="00000400000000000000" pitchFamily="2" charset="-78"/>
              </a:rPr>
              <a:t>جدید</a:t>
            </a:r>
            <a:r>
              <a:rPr lang="en-US" sz="2400" b="1" dirty="0" smtClean="0">
                <a:cs typeface="B Nazanin" panose="00000400000000000000" pitchFamily="2" charset="-78"/>
              </a:rPr>
              <a:t>Shenzhen </a:t>
            </a:r>
            <a:r>
              <a:rPr lang="en-US" sz="2400" b="1" dirty="0" err="1">
                <a:cs typeface="B Nazanin" panose="00000400000000000000" pitchFamily="2" charset="-78"/>
              </a:rPr>
              <a:t>Zhixin</a:t>
            </a:r>
            <a:r>
              <a:rPr lang="en-US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cs typeface="B Nazanin" panose="00000400000000000000" pitchFamily="2" charset="-78"/>
              </a:rPr>
              <a:t> تا </a:t>
            </a:r>
            <a:r>
              <a:rPr lang="fa-IR" sz="2400" b="1" dirty="0">
                <a:cs typeface="B Nazanin" panose="00000400000000000000" pitchFamily="2" charset="-78"/>
              </a:rPr>
              <a:t>بقای آن تضمین شود</a:t>
            </a:r>
            <a:r>
              <a:rPr lang="fa-IR" sz="2400" b="1" dirty="0" smtClean="0">
                <a:cs typeface="B Nazanin" panose="00000400000000000000" pitchFamily="2" charset="-78"/>
              </a:rPr>
              <a:t>.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تونی </a:t>
            </a:r>
            <a:r>
              <a:rPr lang="fa-IR" sz="2400" b="1" dirty="0" smtClean="0">
                <a:cs typeface="B Nazanin" panose="00000400000000000000" pitchFamily="2" charset="-78"/>
              </a:rPr>
              <a:t>پودستا (</a:t>
            </a:r>
            <a:r>
              <a:rPr lang="fa-IR" sz="2400" b="1" dirty="0">
                <a:cs typeface="B Nazanin" panose="00000400000000000000" pitchFamily="2" charset="-78"/>
              </a:rPr>
              <a:t>یکی از قدرتمندترین لابیگران واشنگتن و جمع آوری کننده کمک های </a:t>
            </a:r>
            <a:r>
              <a:rPr lang="fa-IR" sz="2400" b="1" dirty="0" smtClean="0">
                <a:cs typeface="B Nazanin" panose="00000400000000000000" pitchFamily="2" charset="-78"/>
              </a:rPr>
              <a:t>مالی) </a:t>
            </a:r>
            <a:r>
              <a:rPr lang="fa-IR" sz="2400" b="1" dirty="0">
                <a:cs typeface="B Nazanin" panose="00000400000000000000" pitchFamily="2" charset="-78"/>
              </a:rPr>
              <a:t>را به عنوان مشاور و لابیست استخدام کرده </a:t>
            </a:r>
            <a:r>
              <a:rPr lang="fa-IR" sz="2400" b="1" dirty="0" smtClean="0">
                <a:cs typeface="B Nazanin" panose="00000400000000000000" pitchFamily="2" charset="-78"/>
              </a:rPr>
              <a:t>است</a:t>
            </a:r>
            <a:r>
              <a:rPr lang="fa-IR" sz="2400" b="1" dirty="0" smtClean="0">
                <a:cs typeface="B Nazanin" panose="00000400000000000000" pitchFamily="2" charset="-78"/>
              </a:rPr>
              <a:t>.</a:t>
            </a:r>
          </a:p>
          <a:p>
            <a:pPr lvl="1" algn="r" rtl="1"/>
            <a:r>
              <a:rPr lang="fa-IR" sz="2400" b="1" dirty="0" smtClean="0">
                <a:cs typeface="B Nazanin" panose="00000400000000000000" pitchFamily="2" charset="-78"/>
              </a:rPr>
              <a:t>اولین گوشی موبایل با قطعات کاملا چینی را تولید کرد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705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47842"/>
          </a:xfrm>
        </p:spPr>
        <p:txBody>
          <a:bodyPr/>
          <a:lstStyle/>
          <a:p>
            <a:pPr algn="ctr" rtl="1"/>
            <a:r>
              <a:rPr lang="fa-IR" dirty="0" smtClean="0">
                <a:cs typeface="B Titr" panose="00000700000000000000" pitchFamily="2" charset="-78"/>
              </a:rPr>
              <a:t>آیا چینی ها چیپ های مورد نیازشان را وارد میکنند یا خودشان </a:t>
            </a:r>
            <a:r>
              <a:rPr lang="fa-IR" dirty="0" smtClean="0">
                <a:cs typeface="B Titr" panose="00000700000000000000" pitchFamily="2" charset="-78"/>
              </a:rPr>
              <a:t>تولید</a:t>
            </a:r>
            <a:r>
              <a:rPr lang="fa-IR" dirty="0" smtClean="0">
                <a:cs typeface="B Titr" panose="00000700000000000000" pitchFamily="2" charset="-78"/>
              </a:rPr>
              <a:t> </a:t>
            </a:r>
            <a:r>
              <a:rPr lang="fa-IR" dirty="0" smtClean="0">
                <a:cs typeface="B Titr" panose="00000700000000000000" pitchFamily="2" charset="-78"/>
              </a:rPr>
              <a:t>میکنند؟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15</a:t>
            </a:fld>
            <a:endParaRPr lang="en-US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14765" y="1825624"/>
            <a:ext cx="11215235" cy="4854575"/>
          </a:xfrm>
        </p:spPr>
        <p:txBody>
          <a:bodyPr>
            <a:normAutofit/>
          </a:bodyPr>
          <a:lstStyle/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چه اتفاقی افتاده؟</a:t>
            </a:r>
          </a:p>
          <a:p>
            <a:pPr lvl="1" algn="r" rtl="1"/>
            <a:r>
              <a:rPr lang="fa-IR" sz="2000" b="1" dirty="0">
                <a:cs typeface="B Nazanin" panose="00000400000000000000" pitchFamily="2" charset="-78"/>
              </a:rPr>
              <a:t>پس از سالها تلاش دولت برای دستیابی به "استقلال نیمه هادی" ، بسیاری از شرکت های چینی سال 2021 را با یک تراشه جانبی آغاز کرده اند</a:t>
            </a:r>
            <a:r>
              <a:rPr lang="fa-IR" sz="2000" b="1" dirty="0" smtClean="0">
                <a:cs typeface="B Nazanin" panose="00000400000000000000" pitchFamily="2" charset="-78"/>
              </a:rPr>
              <a:t>.</a:t>
            </a:r>
          </a:p>
          <a:p>
            <a:pPr lvl="1" algn="r" rtl="1"/>
            <a:r>
              <a:rPr lang="fa-IR" sz="2000" b="1" dirty="0">
                <a:cs typeface="B Nazanin" panose="00000400000000000000" pitchFamily="2" charset="-78"/>
              </a:rPr>
              <a:t>در سال 2020 ، بیش از 22000 شرکت جدید نیمه هادی در چین ثبت شد و در دو ماه اول سال 2021 ، 4350 مورد دیگر </a:t>
            </a:r>
            <a:r>
              <a:rPr lang="fa-IR" sz="2000" b="1" dirty="0" smtClean="0">
                <a:cs typeface="B Nazanin" panose="00000400000000000000" pitchFamily="2" charset="-78"/>
              </a:rPr>
              <a:t>اضافه شد.</a:t>
            </a:r>
          </a:p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چرا این اتفاق </a:t>
            </a:r>
            <a:r>
              <a:rPr lang="fa-IR" sz="2400" b="1" dirty="0" smtClean="0">
                <a:cs typeface="B Nazanin" panose="00000400000000000000" pitchFamily="2" charset="-78"/>
              </a:rPr>
              <a:t>افتاده؟</a:t>
            </a:r>
          </a:p>
          <a:p>
            <a:pPr lvl="1" algn="r" rtl="1"/>
            <a:r>
              <a:rPr lang="fa-IR" sz="2000" b="1" dirty="0">
                <a:cs typeface="B Nazanin" panose="00000400000000000000" pitchFamily="2" charset="-78"/>
              </a:rPr>
              <a:t>کاهش وابستگی به </a:t>
            </a:r>
            <a:r>
              <a:rPr lang="fa-IR" sz="2000" b="1" dirty="0" smtClean="0">
                <a:cs typeface="B Nazanin" panose="00000400000000000000" pitchFamily="2" charset="-78"/>
              </a:rPr>
              <a:t>چیپ </a:t>
            </a:r>
            <a:r>
              <a:rPr lang="fa-IR" sz="2000" b="1" dirty="0">
                <a:cs typeface="B Nazanin" panose="00000400000000000000" pitchFamily="2" charset="-78"/>
              </a:rPr>
              <a:t>های </a:t>
            </a:r>
            <a:r>
              <a:rPr lang="fa-IR" sz="2000" b="1" dirty="0" smtClean="0">
                <a:cs typeface="B Nazanin" panose="00000400000000000000" pitchFamily="2" charset="-78"/>
              </a:rPr>
              <a:t>وارداتی</a:t>
            </a:r>
          </a:p>
          <a:p>
            <a:pPr lvl="1" algn="r" rtl="1"/>
            <a:r>
              <a:rPr lang="fa-IR" sz="2000" b="1" dirty="0">
                <a:cs typeface="B Nazanin" panose="00000400000000000000" pitchFamily="2" charset="-78"/>
              </a:rPr>
              <a:t>رقابت برای تبدیل شدن به یک ابرقدرت </a:t>
            </a:r>
            <a:r>
              <a:rPr lang="fa-IR" sz="2000" b="1" dirty="0" smtClean="0">
                <a:cs typeface="B Nazanin" panose="00000400000000000000" pitchFamily="2" charset="-78"/>
              </a:rPr>
              <a:t>فناوری</a:t>
            </a:r>
          </a:p>
          <a:p>
            <a:pPr lvl="1" algn="r" rtl="1"/>
            <a:r>
              <a:rPr lang="fa-IR" sz="2000" b="1" dirty="0">
                <a:cs typeface="B Nazanin" panose="00000400000000000000" pitchFamily="2" charset="-78"/>
              </a:rPr>
              <a:t>در سال 2020 ، چین 350 میلیارد دلار </a:t>
            </a:r>
            <a:r>
              <a:rPr lang="fa-IR" sz="2000" b="1" dirty="0" smtClean="0">
                <a:cs typeface="B Nazanin" panose="00000400000000000000" pitchFamily="2" charset="-78"/>
              </a:rPr>
              <a:t>چیپ </a:t>
            </a:r>
            <a:r>
              <a:rPr lang="fa-IR" sz="2000" b="1" dirty="0">
                <a:cs typeface="B Nazanin" panose="00000400000000000000" pitchFamily="2" charset="-78"/>
              </a:rPr>
              <a:t>وارد کرد که یک ششم کل واردات را تشکیل می دهد</a:t>
            </a:r>
            <a:r>
              <a:rPr lang="fa-IR" sz="2000" b="1" dirty="0" smtClean="0">
                <a:cs typeface="B Nazanin" panose="00000400000000000000" pitchFamily="2" charset="-78"/>
              </a:rPr>
              <a:t>.</a:t>
            </a:r>
          </a:p>
          <a:p>
            <a:pPr lvl="1" algn="r" rtl="1"/>
            <a:r>
              <a:rPr lang="fa-IR" sz="2000" b="1" dirty="0">
                <a:cs typeface="B Nazanin" panose="00000400000000000000" pitchFamily="2" charset="-78"/>
              </a:rPr>
              <a:t>سرمایه گذاری 22 میلیارد دلار در سال 2014 و 29 میلیارد </a:t>
            </a:r>
            <a:r>
              <a:rPr lang="fa-IR" sz="2000" b="1" dirty="0" smtClean="0">
                <a:cs typeface="B Nazanin" panose="00000400000000000000" pitchFamily="2" charset="-78"/>
              </a:rPr>
              <a:t>دلار در </a:t>
            </a:r>
            <a:r>
              <a:rPr lang="fa-IR" sz="2000" b="1" dirty="0">
                <a:cs typeface="B Nazanin" panose="00000400000000000000" pitchFamily="2" charset="-78"/>
              </a:rPr>
              <a:t>سال </a:t>
            </a:r>
            <a:r>
              <a:rPr lang="fa-IR" sz="2000" b="1" dirty="0" smtClean="0">
                <a:cs typeface="B Nazanin" panose="00000400000000000000" pitchFamily="2" charset="-78"/>
              </a:rPr>
              <a:t>2019</a:t>
            </a:r>
          </a:p>
          <a:p>
            <a:pPr lvl="1" algn="r" rtl="1"/>
            <a:r>
              <a:rPr lang="fa-IR" sz="2000" b="1" dirty="0" smtClean="0">
                <a:cs typeface="B Nazanin" panose="00000400000000000000" pitchFamily="2" charset="-78"/>
              </a:rPr>
              <a:t>تمرکز روی طراحی، ساخت اصلی هنوز برون سپاری (مثلا به </a:t>
            </a:r>
            <a:r>
              <a:rPr lang="en-US" sz="2000" b="1" dirty="0" smtClean="0">
                <a:cs typeface="B Nazanin" panose="00000400000000000000" pitchFamily="2" charset="-78"/>
              </a:rPr>
              <a:t>TMIC</a:t>
            </a:r>
            <a:r>
              <a:rPr lang="fa-IR" sz="2000" b="1" dirty="0" smtClean="0">
                <a:cs typeface="B Nazanin" panose="00000400000000000000" pitchFamily="2" charset="-78"/>
              </a:rPr>
              <a:t>) میشود.</a:t>
            </a:r>
          </a:p>
          <a:p>
            <a:pPr lvl="1" algn="r" rtl="1"/>
            <a:r>
              <a:rPr lang="fa-IR" sz="2000" b="1" dirty="0" smtClean="0">
                <a:cs typeface="B Nazanin" panose="00000400000000000000" pitchFamily="2" charset="-78"/>
              </a:rPr>
              <a:t>برای بعضی از شرکت ها تحریم های آمریکا</a:t>
            </a:r>
          </a:p>
          <a:p>
            <a:pPr algn="r" rtl="1"/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3534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47842"/>
          </a:xfrm>
        </p:spPr>
        <p:txBody>
          <a:bodyPr/>
          <a:lstStyle/>
          <a:p>
            <a:pPr algn="r" rtl="1"/>
            <a:r>
              <a:rPr lang="fa-IR" dirty="0" smtClean="0">
                <a:cs typeface="B Titr" panose="00000700000000000000" pitchFamily="2" charset="-78"/>
              </a:rPr>
              <a:t>از فرصت طلائی رشد نیمه هادی در چین استفاده کنیم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16</a:t>
            </a:fld>
            <a:endParaRPr lang="en-US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51341" y="1364533"/>
            <a:ext cx="11215235" cy="4854575"/>
          </a:xfrm>
        </p:spPr>
        <p:txBody>
          <a:bodyPr>
            <a:noAutofit/>
          </a:bodyPr>
          <a:lstStyle/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شرکت </a:t>
            </a:r>
            <a:r>
              <a:rPr lang="fa-IR" sz="2400" b="1" dirty="0" smtClean="0">
                <a:cs typeface="B Nazanin" panose="00000400000000000000" pitchFamily="2" charset="-78"/>
              </a:rPr>
              <a:t>های بزرگ چکار کرده اند؟</a:t>
            </a:r>
          </a:p>
          <a:p>
            <a:pPr lvl="1" algn="r" rtl="1"/>
            <a:r>
              <a:rPr lang="fa-IR" sz="2000" b="1" dirty="0">
                <a:cs typeface="B Nazanin" panose="00000400000000000000" pitchFamily="2" charset="-78"/>
              </a:rPr>
              <a:t>در سال 2018 </a:t>
            </a:r>
            <a:r>
              <a:rPr lang="fa-IR" sz="2000" b="1" dirty="0" smtClean="0">
                <a:cs typeface="B Nazanin" panose="00000400000000000000" pitchFamily="2" charset="-78"/>
              </a:rPr>
              <a:t>بخاطر تحولات در </a:t>
            </a:r>
            <a:r>
              <a:rPr lang="en-US" sz="2000" b="1" dirty="0" err="1" smtClean="0">
                <a:cs typeface="B Nazanin" panose="00000400000000000000" pitchFamily="2" charset="-78"/>
              </a:rPr>
              <a:t>IoT</a:t>
            </a:r>
            <a:r>
              <a:rPr lang="fa-IR" sz="2000" b="1" dirty="0" smtClean="0">
                <a:cs typeface="B Nazanin" panose="00000400000000000000" pitchFamily="2" charset="-78"/>
              </a:rPr>
              <a:t>،</a:t>
            </a:r>
            <a:r>
              <a:rPr lang="en-US" sz="2000" b="1" dirty="0" err="1" smtClean="0">
                <a:solidFill>
                  <a:srgbClr val="FF0000"/>
                </a:solidFill>
                <a:cs typeface="B Nazanin" panose="00000400000000000000" pitchFamily="2" charset="-78"/>
              </a:rPr>
              <a:t>Gree</a:t>
            </a:r>
            <a:r>
              <a:rPr lang="en-US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en-US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Electronics </a:t>
            </a:r>
            <a:r>
              <a:rPr lang="en-US" sz="2000" b="1" dirty="0">
                <a:cs typeface="B Nazanin" panose="00000400000000000000" pitchFamily="2" charset="-78"/>
              </a:rPr>
              <a:t>، </a:t>
            </a:r>
            <a:r>
              <a:rPr lang="fa-IR" sz="2000" b="1" dirty="0">
                <a:cs typeface="B Nazanin" panose="00000400000000000000" pitchFamily="2" charset="-78"/>
              </a:rPr>
              <a:t>سازنده اصلی کولر گازی </a:t>
            </a:r>
            <a:r>
              <a:rPr lang="fa-IR" sz="2000" b="1" dirty="0" smtClean="0">
                <a:cs typeface="B Nazanin" panose="00000400000000000000" pitchFamily="2" charset="-78"/>
              </a:rPr>
              <a:t>، 7.7 </a:t>
            </a:r>
            <a:r>
              <a:rPr lang="fa-IR" sz="2000" b="1" dirty="0">
                <a:cs typeface="B Nazanin" panose="00000400000000000000" pitchFamily="2" charset="-78"/>
              </a:rPr>
              <a:t>میلیارد دلار برای ساخت تراشه های خود سرمایه گذاری </a:t>
            </a:r>
            <a:r>
              <a:rPr lang="fa-IR" sz="2000" b="1" dirty="0" smtClean="0">
                <a:cs typeface="B Nazanin" panose="00000400000000000000" pitchFamily="2" charset="-78"/>
              </a:rPr>
              <a:t>کرد.</a:t>
            </a:r>
          </a:p>
          <a:p>
            <a:pPr lvl="1" algn="r" rtl="1"/>
            <a:r>
              <a:rPr lang="fa-IR" sz="2000" b="1" dirty="0">
                <a:cs typeface="B Nazanin" panose="00000400000000000000" pitchFamily="2" charset="-78"/>
              </a:rPr>
              <a:t>در سال 2004 ،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هواوی</a:t>
            </a:r>
            <a:r>
              <a:rPr lang="fa-IR" sz="2000" b="1" dirty="0">
                <a:cs typeface="B Nazanin" panose="00000400000000000000" pitchFamily="2" charset="-78"/>
              </a:rPr>
              <a:t> یک شرکت جداگانه به </a:t>
            </a:r>
            <a:r>
              <a:rPr lang="fa-IR" sz="2000" b="1" dirty="0" smtClean="0">
                <a:cs typeface="B Nazanin" panose="00000400000000000000" pitchFamily="2" charset="-78"/>
              </a:rPr>
              <a:t>نام</a:t>
            </a:r>
            <a:r>
              <a:rPr lang="en-US" sz="2000" b="1" dirty="0" err="1" smtClean="0">
                <a:solidFill>
                  <a:srgbClr val="FF0000"/>
                </a:solidFill>
                <a:cs typeface="B Nazanin" panose="00000400000000000000" pitchFamily="2" charset="-78"/>
              </a:rPr>
              <a:t>HiSilicon</a:t>
            </a:r>
            <a:r>
              <a:rPr lang="en-US" sz="2000" b="1" dirty="0" smtClean="0">
                <a:cs typeface="B Nazanin" panose="00000400000000000000" pitchFamily="2" charset="-78"/>
              </a:rPr>
              <a:t> </a:t>
            </a:r>
            <a:r>
              <a:rPr lang="fa-IR" sz="2000" b="1" dirty="0" smtClean="0">
                <a:cs typeface="B Nazanin" panose="00000400000000000000" pitchFamily="2" charset="-78"/>
              </a:rPr>
              <a:t> برای </a:t>
            </a:r>
            <a:r>
              <a:rPr lang="fa-IR" sz="2000" b="1" dirty="0">
                <a:cs typeface="B Nazanin" panose="00000400000000000000" pitchFamily="2" charset="-78"/>
              </a:rPr>
              <a:t>تمرکز بر تولید تراشه </a:t>
            </a:r>
            <a:r>
              <a:rPr lang="fa-IR" sz="2000" b="1" dirty="0" smtClean="0">
                <a:cs typeface="B Nazanin" panose="00000400000000000000" pitchFamily="2" charset="-78"/>
              </a:rPr>
              <a:t>ساخت.</a:t>
            </a:r>
          </a:p>
          <a:p>
            <a:pPr lvl="1" algn="r" rtl="1"/>
            <a:r>
              <a:rPr lang="fa-IR" sz="2000" b="1" dirty="0" smtClean="0">
                <a:cs typeface="B Nazanin" panose="00000400000000000000" pitchFamily="2" charset="-78"/>
              </a:rPr>
              <a:t>بایدو سرمایه </a:t>
            </a:r>
            <a:r>
              <a:rPr lang="fa-IR" sz="2000" b="1" dirty="0">
                <a:cs typeface="B Nazanin" panose="00000400000000000000" pitchFamily="2" charset="-78"/>
              </a:rPr>
              <a:t>گذاری در سال </a:t>
            </a:r>
            <a:r>
              <a:rPr lang="fa-IR" sz="2000" b="1" dirty="0" smtClean="0">
                <a:cs typeface="B Nazanin" panose="00000400000000000000" pitchFamily="2" charset="-78"/>
              </a:rPr>
              <a:t>2010 </a:t>
            </a:r>
            <a:r>
              <a:rPr lang="fa-IR" sz="2000" b="1" dirty="0">
                <a:cs typeface="B Nazanin" panose="00000400000000000000" pitchFamily="2" charset="-78"/>
              </a:rPr>
              <a:t>و اولین </a:t>
            </a:r>
            <a:r>
              <a:rPr lang="fa-IR" sz="2000" b="1" dirty="0" smtClean="0">
                <a:cs typeface="B Nazanin" panose="00000400000000000000" pitchFamily="2" charset="-78"/>
              </a:rPr>
              <a:t>محصول </a:t>
            </a:r>
            <a:r>
              <a:rPr lang="fa-IR" sz="2000" b="1" dirty="0">
                <a:cs typeface="B Nazanin" panose="00000400000000000000" pitchFamily="2" charset="-78"/>
              </a:rPr>
              <a:t>در سال 2018 به </a:t>
            </a:r>
            <a:r>
              <a:rPr lang="fa-IR" sz="2000" b="1" dirty="0" smtClean="0">
                <a:cs typeface="B Nazanin" panose="00000400000000000000" pitchFamily="2" charset="-78"/>
              </a:rPr>
              <a:t>نام</a:t>
            </a:r>
            <a:r>
              <a:rPr lang="en-US" sz="2000" b="1" dirty="0" smtClean="0">
                <a:cs typeface="B Nazanin" panose="00000400000000000000" pitchFamily="2" charset="-78"/>
              </a:rPr>
              <a:t>Baidu </a:t>
            </a:r>
            <a:r>
              <a:rPr lang="en-US" sz="2000" b="1" dirty="0">
                <a:cs typeface="B Nazanin" panose="00000400000000000000" pitchFamily="2" charset="-78"/>
              </a:rPr>
              <a:t>Kunlun </a:t>
            </a:r>
            <a:r>
              <a:rPr lang="fa-IR" sz="2000" b="1" dirty="0" smtClean="0">
                <a:cs typeface="B Nazanin" panose="00000400000000000000" pitchFamily="2" charset="-78"/>
              </a:rPr>
              <a:t> </a:t>
            </a:r>
            <a:r>
              <a:rPr lang="fa-IR" sz="2000" b="1" dirty="0">
                <a:cs typeface="B Nazanin" panose="00000400000000000000" pitchFamily="2" charset="-78"/>
              </a:rPr>
              <a:t>تراشه ای برای سرعت بخشیدن به یادگیری ماشین</a:t>
            </a:r>
            <a:endParaRPr lang="fa-IR" sz="2000" b="1" dirty="0" smtClean="0">
              <a:cs typeface="B Nazanin" panose="00000400000000000000" pitchFamily="2" charset="-78"/>
            </a:endParaRPr>
          </a:p>
          <a:p>
            <a:pPr lvl="1" algn="r" rtl="1"/>
            <a:r>
              <a:rPr lang="fa-IR" sz="2000" b="1" dirty="0">
                <a:cs typeface="B Nazanin" panose="00000400000000000000" pitchFamily="2" charset="-78"/>
              </a:rPr>
              <a:t>علی بابا یک شرکت تولید کننده </a:t>
            </a:r>
            <a:r>
              <a:rPr lang="fa-IR" sz="2000" b="1" dirty="0" smtClean="0">
                <a:cs typeface="B Nazanin" panose="00000400000000000000" pitchFamily="2" charset="-78"/>
              </a:rPr>
              <a:t>چیپ </a:t>
            </a:r>
            <a:r>
              <a:rPr lang="fa-IR" sz="2000" b="1" dirty="0">
                <a:cs typeface="B Nazanin" panose="00000400000000000000" pitchFamily="2" charset="-78"/>
              </a:rPr>
              <a:t>داخلی </a:t>
            </a:r>
            <a:r>
              <a:rPr lang="fa-IR" sz="2000" b="1" dirty="0" smtClean="0">
                <a:cs typeface="B Nazanin" panose="00000400000000000000" pitchFamily="2" charset="-78"/>
              </a:rPr>
              <a:t>خرید.  </a:t>
            </a:r>
            <a:r>
              <a:rPr lang="fa-IR" sz="2000" b="1" dirty="0">
                <a:cs typeface="B Nazanin" panose="00000400000000000000" pitchFamily="2" charset="-78"/>
              </a:rPr>
              <a:t>از آن زمان تاکنون دو تراشه هوش مصنوعی راه اندازی کرده </a:t>
            </a:r>
            <a:r>
              <a:rPr lang="fa-IR" sz="2000" b="1" dirty="0" smtClean="0">
                <a:cs typeface="B Nazanin" panose="00000400000000000000" pitchFamily="2" charset="-78"/>
              </a:rPr>
              <a:t>است. هدف </a:t>
            </a:r>
            <a:r>
              <a:rPr lang="fa-IR" sz="2000" b="1" dirty="0">
                <a:cs typeface="B Nazanin" panose="00000400000000000000" pitchFamily="2" charset="-78"/>
              </a:rPr>
              <a:t>نهایی شرکت های اینترنتی مانند بایدو ایجاد یک اکوسیستم ، مانند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سرورهای ابر </a:t>
            </a:r>
            <a:r>
              <a:rPr lang="fa-IR" sz="2000" b="1" dirty="0">
                <a:cs typeface="B Nazanin" panose="00000400000000000000" pitchFamily="2" charset="-78"/>
              </a:rPr>
              <a:t>،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یک موتور جستجو</a:t>
            </a:r>
            <a:r>
              <a:rPr lang="fa-IR" sz="2000" b="1" dirty="0">
                <a:cs typeface="B Nazanin" panose="00000400000000000000" pitchFamily="2" charset="-78"/>
              </a:rPr>
              <a:t> و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یک سیستم خودران </a:t>
            </a:r>
            <a:r>
              <a:rPr lang="fa-IR" sz="2000" b="1" dirty="0">
                <a:cs typeface="B Nazanin" panose="00000400000000000000" pitchFamily="2" charset="-78"/>
              </a:rPr>
              <a:t>است. اما اکوسیستم نرم افزاری باید با </a:t>
            </a:r>
            <a:r>
              <a:rPr lang="fa-IR" sz="2000" b="1" u="sng" dirty="0">
                <a:solidFill>
                  <a:srgbClr val="00B0F0"/>
                </a:solidFill>
                <a:cs typeface="B Nazanin" panose="00000400000000000000" pitchFamily="2" charset="-78"/>
              </a:rPr>
              <a:t>سخت افزار بهتری </a:t>
            </a:r>
            <a:r>
              <a:rPr lang="fa-IR" sz="2000" b="1" dirty="0">
                <a:cs typeface="B Nazanin" panose="00000400000000000000" pitchFamily="2" charset="-78"/>
              </a:rPr>
              <a:t>پشتیبانی شود</a:t>
            </a:r>
            <a:r>
              <a:rPr lang="fa-IR" sz="2000" b="1" dirty="0" smtClean="0">
                <a:cs typeface="B Nazanin" panose="00000400000000000000" pitchFamily="2" charset="-78"/>
              </a:rPr>
              <a:t>.</a:t>
            </a:r>
          </a:p>
          <a:p>
            <a:pPr lvl="1" algn="r" rtl="1"/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ایران 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دارای نیروهای قوی در این زمینه است.</a:t>
            </a:r>
          </a:p>
          <a:p>
            <a:pPr lvl="1" algn="r" rtl="1"/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اگر دانشگاههای خود را با </a:t>
            </a:r>
            <a: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Fab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 های چینی مرتبط کنیم برنده ایم </a:t>
            </a:r>
          </a:p>
          <a:p>
            <a:pPr lvl="1" algn="r" rtl="1"/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آگر برای چینی ها طراحی کنیم برنده ایم </a:t>
            </a:r>
          </a:p>
          <a:p>
            <a:pPr lvl="1" algn="r" rtl="1"/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اگر از چین نیمه هادی بخریم برنده ایم</a:t>
            </a:r>
            <a:endParaRPr lang="fa-IR" sz="20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457200" lvl="1" indent="0" algn="r" rtl="1">
              <a:buNone/>
            </a:pPr>
            <a:r>
              <a:rPr lang="fa-IR" sz="2000" b="1" dirty="0">
                <a:cs typeface="B Nazanin" panose="00000400000000000000" pitchFamily="2" charset="-78"/>
              </a:rPr>
              <a:t> </a:t>
            </a:r>
            <a:r>
              <a:rPr lang="fa-IR" sz="2000" b="1" dirty="0" smtClean="0">
                <a:cs typeface="B Nazanin" panose="00000400000000000000" pitchFamily="2" charset="-78"/>
              </a:rPr>
              <a:t>                                                                                                       </a:t>
            </a:r>
          </a:p>
          <a:p>
            <a:pPr algn="r" rtl="1"/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4055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742FF-CD69-4069-9A0A-58A678012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05107"/>
            <a:ext cx="10058400" cy="726949"/>
          </a:xfrm>
        </p:spPr>
        <p:txBody>
          <a:bodyPr/>
          <a:lstStyle/>
          <a:p>
            <a:pPr algn="ctr" rtl="1"/>
            <a:r>
              <a:rPr lang="fa-IR" sz="4400" dirty="0" smtClean="0">
                <a:cs typeface="B Titr" panose="00000700000000000000" pitchFamily="2" charset="-78"/>
              </a:rPr>
              <a:t>روی چه کار کنیم؟</a:t>
            </a:r>
            <a:endParaRPr lang="en-US" sz="4400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4E06CD-9E88-4A67-A45C-2F7CE0527F09}"/>
              </a:ext>
            </a:extLst>
          </p:cNvPr>
          <p:cNvSpPr txBox="1"/>
          <p:nvPr/>
        </p:nvSpPr>
        <p:spPr>
          <a:xfrm>
            <a:off x="734424" y="1914255"/>
            <a:ext cx="954060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 	</a:t>
            </a:r>
            <a:r>
              <a:rPr lang="fa-IR" sz="2800" dirty="0" smtClean="0">
                <a:cs typeface="B Nazanin" panose="00000400000000000000" pitchFamily="2" charset="-78"/>
              </a:rPr>
              <a:t>آماده سازی زیست بوم کشور برای توسعه سریع فیبر</a:t>
            </a:r>
            <a:endParaRPr lang="fa-IR" sz="2800" dirty="0">
              <a:cs typeface="B Nazanin" panose="000004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رمز سازی و امن سازی کلیه شبکه داده های کشور</a:t>
            </a: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طراحی و پیاده سازی </a:t>
            </a:r>
            <a:r>
              <a:rPr lang="en-US" sz="2800" dirty="0" smtClean="0">
                <a:cs typeface="B Nazanin" panose="00000400000000000000" pitchFamily="2" charset="-78"/>
              </a:rPr>
              <a:t>CDN</a:t>
            </a:r>
            <a:r>
              <a:rPr lang="fa-IR" sz="2800" dirty="0" smtClean="0">
                <a:cs typeface="B Nazanin" panose="00000400000000000000" pitchFamily="2" charset="-78"/>
              </a:rPr>
              <a:t> کشوری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 انتخاب و تمرکز روی پروژه های ملی و خاص اینترنت اشیا</a:t>
            </a: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 حمایت تشویقی از بخش خصوصی برای ساخت سیستم های ابری امن</a:t>
            </a: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حمایت</a:t>
            </a:r>
            <a:r>
              <a:rPr lang="en-US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از نخبگان بخش خصوصی برای طراحی </a:t>
            </a:r>
            <a:r>
              <a:rPr lang="en-US" sz="2800" dirty="0" smtClean="0">
                <a:cs typeface="B Nazanin" panose="00000400000000000000" pitchFamily="2" charset="-78"/>
              </a:rPr>
              <a:t>5G Network in a box</a:t>
            </a: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 حمایت از توسعه بخش رادیوئی در تکنولوژی </a:t>
            </a:r>
            <a:r>
              <a:rPr lang="en-US" sz="2800" dirty="0" smtClean="0">
                <a:cs typeface="B Nazanin" panose="00000400000000000000" pitchFamily="2" charset="-78"/>
              </a:rPr>
              <a:t>Open RAN</a:t>
            </a: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EEBAC535-E803-4D61-ACD8-FFE270C48C61}"/>
              </a:ext>
            </a:extLst>
          </p:cNvPr>
          <p:cNvSpPr/>
          <p:nvPr/>
        </p:nvSpPr>
        <p:spPr>
          <a:xfrm>
            <a:off x="10196363" y="1818742"/>
            <a:ext cx="416804" cy="3204056"/>
          </a:xfrm>
          <a:prstGeom prst="rightBrace">
            <a:avLst>
              <a:gd name="adj1" fmla="val 39649"/>
              <a:gd name="adj2" fmla="val 50099"/>
            </a:avLst>
          </a:prstGeom>
          <a:ln>
            <a:prstDash val="soli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54B1E72-6BB9-4E75-9B82-460A3498D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/>
              <a:t>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54B1E72-6BB9-4E75-9B82-460A3498D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/>
              <a:t>4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981745" y="3108744"/>
            <a:ext cx="4382931" cy="92333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fa-IR" sz="5400" b="1" dirty="0" smtClean="0">
                <a:cs typeface="B Titr" panose="00000700000000000000" pitchFamily="2" charset="-78"/>
              </a:rPr>
              <a:t>آینده روشن است</a:t>
            </a:r>
            <a:endParaRPr lang="en-US" sz="5400" dirty="0"/>
          </a:p>
        </p:txBody>
      </p:sp>
      <p:sp>
        <p:nvSpPr>
          <p:cNvPr id="8" name="Rectangle 7"/>
          <p:cNvSpPr/>
          <p:nvPr/>
        </p:nvSpPr>
        <p:spPr>
          <a:xfrm>
            <a:off x="1839331" y="1343952"/>
            <a:ext cx="8667757" cy="92333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fa-IR" sz="5400" b="1" dirty="0" smtClean="0">
                <a:cs typeface="B Titr" panose="00000700000000000000" pitchFamily="2" charset="-78"/>
              </a:rPr>
              <a:t>ما در سندیکای مخابرات فکر میکنیم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02192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5D936-47C8-4FDD-9645-0232F9434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01" y="377136"/>
            <a:ext cx="8354291" cy="859151"/>
          </a:xfrm>
        </p:spPr>
        <p:txBody>
          <a:bodyPr/>
          <a:lstStyle/>
          <a:p>
            <a:pPr algn="ctr" rtl="1"/>
            <a:r>
              <a:rPr lang="fa-IR" sz="4000" b="1" dirty="0">
                <a:cs typeface="B Titr" panose="00000700000000000000" pitchFamily="2" charset="-78"/>
              </a:rPr>
              <a:t>توسعه شبکه ملی اطلاعات/دولت </a:t>
            </a:r>
            <a:r>
              <a:rPr lang="fa-IR" sz="4000" b="1" dirty="0" smtClean="0">
                <a:cs typeface="B Titr" panose="00000700000000000000" pitchFamily="2" charset="-78"/>
              </a:rPr>
              <a:t>الکترونیک</a:t>
            </a:r>
            <a:r>
              <a:rPr lang="en-US" sz="4000" b="1" dirty="0" smtClean="0">
                <a:cs typeface="B Titr" panose="00000700000000000000" pitchFamily="2" charset="-78"/>
              </a:rPr>
              <a:t/>
            </a:r>
            <a:br>
              <a:rPr lang="en-US" sz="4000" b="1" dirty="0" smtClean="0">
                <a:cs typeface="B Titr" panose="00000700000000000000" pitchFamily="2" charset="-78"/>
              </a:rPr>
            </a:br>
            <a:r>
              <a:rPr lang="en-US" sz="4000" b="1" dirty="0" smtClean="0">
                <a:cs typeface="B Titr" panose="00000700000000000000" pitchFamily="2" charset="-78"/>
              </a:rPr>
              <a:t/>
            </a:r>
            <a:br>
              <a:rPr lang="en-US" sz="4000" b="1" dirty="0" smtClean="0">
                <a:cs typeface="B Titr" panose="00000700000000000000" pitchFamily="2" charset="-78"/>
              </a:rPr>
            </a:br>
            <a:r>
              <a:rPr lang="fa-IR" sz="4000" b="1" dirty="0" smtClean="0">
                <a:cs typeface="B Titr" panose="00000700000000000000" pitchFamily="2" charset="-78"/>
              </a:rPr>
              <a:t>اقتصاد دیجیتال</a:t>
            </a:r>
            <a:endParaRPr lang="en-US" sz="4000" b="1" dirty="0"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6DC26B-B32A-459C-99D2-A6D4D7BD28F5}"/>
              </a:ext>
            </a:extLst>
          </p:cNvPr>
          <p:cNvSpPr txBox="1"/>
          <p:nvPr/>
        </p:nvSpPr>
        <p:spPr>
          <a:xfrm>
            <a:off x="415635" y="1319576"/>
            <a:ext cx="1099382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28950" lvl="2" algn="r" rtl="1"/>
            <a:endParaRPr lang="en-US" dirty="0" smtClean="0">
              <a:cs typeface="B Nazanin" panose="00000400000000000000" pitchFamily="2" charset="-78"/>
            </a:endParaRPr>
          </a:p>
          <a:p>
            <a:pPr marL="3028950" lvl="2" algn="r" rtl="1"/>
            <a:endParaRPr lang="en-US" dirty="0">
              <a:cs typeface="B Nazanin" panose="00000400000000000000" pitchFamily="2" charset="-78"/>
            </a:endParaRPr>
          </a:p>
          <a:p>
            <a:pPr marL="3028950" lvl="2" algn="r" rtl="1"/>
            <a:endParaRPr lang="en-US" dirty="0" smtClean="0">
              <a:cs typeface="B Nazanin" panose="00000400000000000000" pitchFamily="2" charset="-78"/>
            </a:endParaRPr>
          </a:p>
          <a:p>
            <a:pPr marL="109538" lvl="2" algn="r" rtl="1"/>
            <a:endParaRPr lang="fa-IR" dirty="0">
              <a:cs typeface="B Nazanin" panose="00000400000000000000" pitchFamily="2" charset="-78"/>
            </a:endParaRPr>
          </a:p>
          <a:p>
            <a:pPr marL="109538" lvl="2" algn="ctr" rtl="1"/>
            <a:r>
              <a:rPr lang="fa-IR" sz="2800" b="1" dirty="0" smtClean="0">
                <a:cs typeface="B Nazanin" panose="00000400000000000000" pitchFamily="2" charset="-78"/>
              </a:rPr>
              <a:t>مشکلات کشور را با دستاورد های تکنولوژی حل میکنیم  </a:t>
            </a:r>
          </a:p>
          <a:p>
            <a:pPr marL="109538" lvl="2" algn="ctr" rtl="1"/>
            <a:r>
              <a:rPr lang="fa-IR" sz="2800" b="1" dirty="0" smtClean="0">
                <a:cs typeface="B Nazanin" panose="00000400000000000000" pitchFamily="2" charset="-78"/>
              </a:rPr>
              <a:t> دکتر عیسی زارع پور (21 شهریور 1400)</a:t>
            </a:r>
            <a:endParaRPr lang="fa-IR" b="1" dirty="0" smtClean="0">
              <a:cs typeface="B Nazanin" panose="00000400000000000000" pitchFamily="2" charset="-78"/>
            </a:endParaRPr>
          </a:p>
          <a:p>
            <a:pPr marL="109538" lvl="2" algn="r" rtl="1"/>
            <a:endParaRPr lang="fa-IR" dirty="0">
              <a:cs typeface="B Nazanin" panose="00000400000000000000" pitchFamily="2" charset="-78"/>
            </a:endParaRPr>
          </a:p>
          <a:p>
            <a:pPr marL="395288" lvl="2" indent="-285750" algn="r" rtl="1">
              <a:buFont typeface="Wingdings" panose="05000000000000000000" pitchFamily="2" charset="2"/>
              <a:buChar char="v"/>
            </a:pPr>
            <a:endParaRPr lang="fa-IR" dirty="0">
              <a:cs typeface="B Nazanin" panose="00000400000000000000" pitchFamily="2" charset="-78"/>
            </a:endParaRPr>
          </a:p>
          <a:p>
            <a:pPr marL="395288" lvl="2" indent="-285750" algn="r" rtl="1">
              <a:buFont typeface="Wingdings" panose="05000000000000000000" pitchFamily="2" charset="2"/>
              <a:buChar char="v"/>
            </a:pPr>
            <a:endParaRPr lang="fa-IR" dirty="0">
              <a:cs typeface="B Nazanin" panose="00000400000000000000" pitchFamily="2" charset="-78"/>
            </a:endParaRPr>
          </a:p>
          <a:p>
            <a:pPr marL="395288" lvl="2" indent="-285750" algn="r" rtl="1">
              <a:buFont typeface="Wingdings" panose="05000000000000000000" pitchFamily="2" charset="2"/>
              <a:buChar char="v"/>
            </a:pPr>
            <a:endParaRPr lang="fa-IR" dirty="0">
              <a:cs typeface="B Nazanin" panose="00000400000000000000" pitchFamily="2" charset="-78"/>
            </a:endParaRPr>
          </a:p>
          <a:p>
            <a:pPr marL="395288" lvl="2" indent="-285750" algn="r" rtl="1">
              <a:buFont typeface="Wingdings" panose="05000000000000000000" pitchFamily="2" charset="2"/>
              <a:buChar char="v"/>
            </a:pPr>
            <a:endParaRPr lang="fa-IR" dirty="0">
              <a:cs typeface="B Nazanin" panose="00000400000000000000" pitchFamily="2" charset="-78"/>
            </a:endParaRPr>
          </a:p>
          <a:p>
            <a:pPr marL="395288" lvl="2" indent="-285750" algn="r" rtl="1">
              <a:buFont typeface="Wingdings" panose="05000000000000000000" pitchFamily="2" charset="2"/>
              <a:buChar char="v"/>
            </a:pP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BA7834-8332-448B-839B-7786210C9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/>
              <a:t>6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808009" y="4315752"/>
            <a:ext cx="4382931" cy="92333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fa-IR" sz="5400" b="1" dirty="0" smtClean="0">
                <a:cs typeface="B Titr" panose="00000700000000000000" pitchFamily="2" charset="-78"/>
              </a:rPr>
              <a:t>آینده روشن است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85600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E6DC26B-B32A-459C-99D2-A6D4D7BD28F5}"/>
              </a:ext>
            </a:extLst>
          </p:cNvPr>
          <p:cNvSpPr txBox="1"/>
          <p:nvPr/>
        </p:nvSpPr>
        <p:spPr>
          <a:xfrm>
            <a:off x="415636" y="1421176"/>
            <a:ext cx="10993822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537" algn="r" rtl="1"/>
            <a:r>
              <a:rPr lang="fa-IR" sz="3200" dirty="0" smtClean="0">
                <a:cs typeface="B Titr" panose="00000700000000000000" pitchFamily="2" charset="-78"/>
              </a:rPr>
              <a:t>عملکرد غرضی </a:t>
            </a:r>
            <a:r>
              <a:rPr lang="fa-IR" sz="3200" dirty="0">
                <a:cs typeface="B Titr" panose="00000700000000000000" pitchFamily="2" charset="-78"/>
              </a:rPr>
              <a:t>و عارف</a:t>
            </a:r>
            <a:endParaRPr lang="fa-IR" sz="3200" dirty="0">
              <a:cs typeface="B Nazanin" panose="00000400000000000000" pitchFamily="2" charset="-78"/>
            </a:endParaRPr>
          </a:p>
          <a:p>
            <a:pPr marL="3028950" lvl="2" algn="r" rtl="1"/>
            <a:endParaRPr lang="fa-IR" dirty="0">
              <a:cs typeface="B Nazanin" panose="00000400000000000000" pitchFamily="2" charset="-78"/>
            </a:endParaRPr>
          </a:p>
          <a:p>
            <a:pPr marL="109538" lvl="2" algn="r" rtl="1"/>
            <a:endParaRPr lang="fa-IR" dirty="0">
              <a:cs typeface="B Nazanin" panose="00000400000000000000" pitchFamily="2" charset="-78"/>
            </a:endParaRPr>
          </a:p>
          <a:p>
            <a:pPr marL="395288" lvl="2" indent="-285750" algn="r" rtl="1">
              <a:buFont typeface="Wingdings" panose="05000000000000000000" pitchFamily="2" charset="2"/>
              <a:buChar char="v"/>
            </a:pPr>
            <a:endParaRPr lang="fa-IR" dirty="0">
              <a:cs typeface="B Nazanin" panose="00000400000000000000" pitchFamily="2" charset="-78"/>
            </a:endParaRPr>
          </a:p>
          <a:p>
            <a:pPr marL="395288" lvl="2" indent="-285750" algn="r" rtl="1">
              <a:buFont typeface="Wingdings" panose="05000000000000000000" pitchFamily="2" charset="2"/>
              <a:buChar char="v"/>
            </a:pPr>
            <a:endParaRPr lang="fa-IR" dirty="0">
              <a:cs typeface="B Nazanin" panose="00000400000000000000" pitchFamily="2" charset="-78"/>
            </a:endParaRPr>
          </a:p>
          <a:p>
            <a:pPr marL="395288" lvl="2" indent="-285750" algn="r" rtl="1">
              <a:buFont typeface="Wingdings" panose="05000000000000000000" pitchFamily="2" charset="2"/>
              <a:buChar char="v"/>
            </a:pPr>
            <a:endParaRPr lang="fa-IR" dirty="0">
              <a:cs typeface="B Nazanin" panose="00000400000000000000" pitchFamily="2" charset="-78"/>
            </a:endParaRPr>
          </a:p>
          <a:p>
            <a:pPr marL="395288" lvl="2" indent="-285750" algn="r" rtl="1">
              <a:buFont typeface="Wingdings" panose="05000000000000000000" pitchFamily="2" charset="2"/>
              <a:buChar char="v"/>
            </a:pPr>
            <a:endParaRPr lang="fa-IR" dirty="0">
              <a:cs typeface="B Nazanin" panose="00000400000000000000" pitchFamily="2" charset="-78"/>
            </a:endParaRPr>
          </a:p>
          <a:p>
            <a:pPr marL="395288" lvl="2" indent="-285750" algn="r" rtl="1">
              <a:buFont typeface="Wingdings" panose="05000000000000000000" pitchFamily="2" charset="2"/>
              <a:buChar char="v"/>
            </a:pPr>
            <a:endParaRPr lang="fa-IR" dirty="0">
              <a:cs typeface="B Nazanin" panose="00000400000000000000" pitchFamily="2" charset="-78"/>
            </a:endParaRPr>
          </a:p>
          <a:p>
            <a:pPr marL="109538" lvl="2" algn="r" rtl="1"/>
            <a:r>
              <a:rPr lang="fa-IR" sz="3200" dirty="0" smtClean="0">
                <a:cs typeface="B Titr" panose="00000700000000000000" pitchFamily="2" charset="-78"/>
              </a:rPr>
              <a:t>از جناب دکتر زارع پور انتظار داریم</a:t>
            </a:r>
            <a:endParaRPr lang="fa-IR" sz="3200" dirty="0">
              <a:cs typeface="B Titr" panose="00000700000000000000" pitchFamily="2" charset="-78"/>
            </a:endParaRPr>
          </a:p>
          <a:p>
            <a:pPr marL="109538" lvl="2" algn="r" rtl="1"/>
            <a:endParaRPr lang="fa-IR" sz="1400" dirty="0">
              <a:cs typeface="B Nazanin" panose="00000400000000000000" pitchFamily="2" charset="-78"/>
            </a:endParaRPr>
          </a:p>
          <a:p>
            <a:pPr marL="109538" lvl="2" algn="r" rtl="1"/>
            <a:r>
              <a:rPr lang="fa-IR" sz="2400" dirty="0">
                <a:cs typeface="B Nazanin" panose="00000400000000000000" pitchFamily="2" charset="-78"/>
              </a:rPr>
              <a:t>   			  </a:t>
            </a:r>
            <a:r>
              <a:rPr lang="fa-IR" sz="2400" b="1" dirty="0">
                <a:cs typeface="B Nazanin" panose="00000400000000000000" pitchFamily="2" charset="-78"/>
                <a:sym typeface="Symbol" panose="05050102010706020507" pitchFamily="18" charset="2"/>
              </a:rPr>
              <a:t>  اجبار در اعلام سه ماهه نیازهای </a:t>
            </a:r>
            <a:r>
              <a:rPr lang="fa-IR" sz="2400" b="1" dirty="0" smtClean="0">
                <a:cs typeface="B Nazanin" panose="00000400000000000000" pitchFamily="2" charset="-78"/>
                <a:sym typeface="Symbol" panose="05050102010706020507" pitchFamily="18" charset="2"/>
              </a:rPr>
              <a:t>آتی توسط کلیه سازمانهای تابعه</a:t>
            </a:r>
            <a:endParaRPr lang="fa-IR" sz="2400" b="1" dirty="0">
              <a:cs typeface="B Nazanin" panose="00000400000000000000" pitchFamily="2" charset="-78"/>
              <a:sym typeface="Symbol" panose="05050102010706020507" pitchFamily="18" charset="2"/>
            </a:endParaRPr>
          </a:p>
          <a:p>
            <a:pPr marL="109538" lvl="2" algn="r" rtl="1"/>
            <a:r>
              <a:rPr lang="fa-IR" sz="2400" dirty="0">
                <a:cs typeface="B Nazanin" panose="00000400000000000000" pitchFamily="2" charset="-78"/>
              </a:rPr>
              <a:t> 			  </a:t>
            </a:r>
            <a:r>
              <a:rPr lang="fa-IR" sz="2400" b="1" dirty="0">
                <a:cs typeface="B Nazanin" panose="00000400000000000000" pitchFamily="2" charset="-78"/>
                <a:sym typeface="Symbol" panose="05050102010706020507" pitchFamily="18" charset="2"/>
              </a:rPr>
              <a:t>  برنامه دو ساله توسط خود جناب </a:t>
            </a:r>
            <a:r>
              <a:rPr lang="fa-IR" sz="2400" b="1" dirty="0" smtClean="0">
                <a:cs typeface="B Nazanin" panose="00000400000000000000" pitchFamily="2" charset="-78"/>
                <a:sym typeface="Symbol" panose="05050102010706020507" pitchFamily="18" charset="2"/>
              </a:rPr>
              <a:t>وزیر در یکی دو ماه آینده</a:t>
            </a:r>
            <a:endParaRPr lang="fa-IR" sz="2400" b="1" dirty="0">
              <a:cs typeface="B Nazanin" panose="00000400000000000000" pitchFamily="2" charset="-78"/>
              <a:sym typeface="Symbol" panose="05050102010706020507" pitchFamily="18" charset="2"/>
            </a:endParaRPr>
          </a:p>
          <a:p>
            <a:pPr marL="109538" lvl="2" algn="r" rtl="1"/>
            <a:endParaRPr lang="fa-IR" sz="2400" b="1" dirty="0">
              <a:cs typeface="B Nazanin" panose="00000400000000000000" pitchFamily="2" charset="-78"/>
              <a:sym typeface="Symbol" panose="05050102010706020507" pitchFamily="18" charset="2"/>
            </a:endParaRPr>
          </a:p>
          <a:p>
            <a:pPr marL="109538" lvl="2" algn="r" rtl="1"/>
            <a:r>
              <a:rPr lang="fa-IR" dirty="0">
                <a:cs typeface="B Nazanin" panose="00000400000000000000" pitchFamily="2" charset="-78"/>
                <a:sym typeface="Symbol" panose="05050102010706020507" pitchFamily="18" charset="2"/>
              </a:rPr>
              <a:t>				</a:t>
            </a:r>
            <a:endParaRPr lang="fa-IR" dirty="0">
              <a:cs typeface="B Nazanin" panose="00000400000000000000" pitchFamily="2" charset="-78"/>
            </a:endParaRPr>
          </a:p>
          <a:p>
            <a:pPr marL="395288" lvl="2" indent="-285750" algn="r" rtl="1">
              <a:buFont typeface="Wingdings" panose="05000000000000000000" pitchFamily="2" charset="2"/>
              <a:buChar char="v"/>
            </a:pPr>
            <a:endParaRPr lang="fa-IR" dirty="0">
              <a:cs typeface="B Nazanin" panose="00000400000000000000" pitchFamily="2" charset="-78"/>
            </a:endParaRPr>
          </a:p>
          <a:p>
            <a:pPr marL="395288" lvl="2" indent="-285750" algn="r" rtl="1">
              <a:buFont typeface="Wingdings" panose="05000000000000000000" pitchFamily="2" charset="2"/>
              <a:buChar char="v"/>
            </a:pP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EEBAC535-E803-4D61-ACD8-FFE270C48C61}"/>
              </a:ext>
            </a:extLst>
          </p:cNvPr>
          <p:cNvSpPr/>
          <p:nvPr/>
        </p:nvSpPr>
        <p:spPr>
          <a:xfrm>
            <a:off x="8918831" y="2017841"/>
            <a:ext cx="416804" cy="1369649"/>
          </a:xfrm>
          <a:prstGeom prst="rightBrace">
            <a:avLst>
              <a:gd name="adj1" fmla="val 39649"/>
              <a:gd name="adj2" fmla="val 50099"/>
            </a:avLst>
          </a:prstGeom>
          <a:ln>
            <a:prstDash val="soli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697858" y="1843660"/>
            <a:ext cx="64293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537"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لیست خرید داخل</a:t>
            </a:r>
          </a:p>
          <a:p>
            <a:pPr marL="109537"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اعلام نیازهای سازمان ها و استان ها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BA7834-8332-448B-839B-7786210C9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/>
              <a:t>6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anose="00000700000000000000" pitchFamily="2" charset="-78"/>
              </a:rPr>
              <a:t>اولین پیشنهاد </a:t>
            </a:r>
            <a:r>
              <a:rPr lang="fa-IR" dirty="0">
                <a:cs typeface="B Titr" panose="00000700000000000000" pitchFamily="2" charset="-78"/>
              </a:rPr>
              <a:t>ساده و عملیاتی با تاثیر قابل </a:t>
            </a:r>
            <a:r>
              <a:rPr lang="fa-IR" dirty="0" smtClean="0">
                <a:cs typeface="B Titr" panose="00000700000000000000" pitchFamily="2" charset="-78"/>
              </a:rPr>
              <a:t>توجه</a:t>
            </a:r>
            <a:r>
              <a:rPr lang="fa-IR" dirty="0">
                <a:cs typeface="B Titr" panose="00000700000000000000" pitchFamily="2" charset="-78"/>
              </a:rPr>
              <a:t/>
            </a:r>
            <a:br>
              <a:rPr lang="fa-IR" dirty="0">
                <a:cs typeface="B Titr" panose="00000700000000000000" pitchFamily="2" charset="-78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62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b="1" dirty="0">
                <a:cs typeface="B Titr" panose="00000700000000000000" pitchFamily="2" charset="-78"/>
              </a:rPr>
              <a:t>در ایران(تلفن همراه)</a:t>
            </a:r>
            <a:endParaRPr lang="en-US" b="1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964435"/>
            <a:ext cx="9431383" cy="530515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/>
              <a:t>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37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b="1" dirty="0">
                <a:cs typeface="B Titr" panose="00000700000000000000" pitchFamily="2" charset="-78"/>
              </a:rPr>
              <a:t>در ایران(اینترنت)</a:t>
            </a:r>
            <a:endParaRPr lang="en-US" b="1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0" y="1012141"/>
            <a:ext cx="11049964" cy="457817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/>
              <a:t>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60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028391"/>
          </a:xfrm>
        </p:spPr>
        <p:txBody>
          <a:bodyPr/>
          <a:lstStyle/>
          <a:p>
            <a:pPr algn="r" rtl="1"/>
            <a:r>
              <a:rPr lang="fa-IR" b="1" dirty="0">
                <a:cs typeface="B Titr" panose="00000700000000000000" pitchFamily="2" charset="-78"/>
              </a:rPr>
              <a:t>مقایسه کلی ایران و جهان</a:t>
            </a:r>
            <a:endParaRPr lang="en-US" b="1" dirty="0">
              <a:cs typeface="B Titr" panose="000007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915" y="1116466"/>
            <a:ext cx="4937760" cy="736282"/>
          </a:xfrm>
        </p:spPr>
        <p:txBody>
          <a:bodyPr/>
          <a:lstStyle/>
          <a:p>
            <a:pPr algn="ctr"/>
            <a:r>
              <a:rPr lang="fa-IR" dirty="0">
                <a:cs typeface="B Nazanin" panose="00000400000000000000" pitchFamily="2" charset="-78"/>
              </a:rPr>
              <a:t>جهان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7" y="2022361"/>
            <a:ext cx="5872368" cy="3299316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1912" y="1118313"/>
            <a:ext cx="4937760" cy="736282"/>
          </a:xfrm>
        </p:spPr>
        <p:txBody>
          <a:bodyPr/>
          <a:lstStyle/>
          <a:p>
            <a:pPr algn="ctr"/>
            <a:r>
              <a:rPr lang="fa-IR" dirty="0">
                <a:cs typeface="B Nazanin" panose="00000400000000000000" pitchFamily="2" charset="-78"/>
              </a:rPr>
              <a:t>ایران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592" y="2025221"/>
            <a:ext cx="5401969" cy="1832952"/>
          </a:xfrm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a-IR" dirty="0"/>
              <a:t>17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551" y="3787072"/>
            <a:ext cx="5325198" cy="156000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92BCA5A-F7F7-4DC3-B133-514849DA4017}"/>
              </a:ext>
            </a:extLst>
          </p:cNvPr>
          <p:cNvSpPr/>
          <p:nvPr/>
        </p:nvSpPr>
        <p:spPr>
          <a:xfrm>
            <a:off x="3260858" y="6447284"/>
            <a:ext cx="53094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روند تحول تکنولوژی برای به روز نگاه داشت شبکه ملی اطلاعات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638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C8A9B-752E-4AEB-B20A-198494176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7495" y="1060082"/>
            <a:ext cx="3008075" cy="1249010"/>
          </a:xfrm>
        </p:spPr>
        <p:txBody>
          <a:bodyPr/>
          <a:lstStyle/>
          <a:p>
            <a:pPr marL="0" indent="0" algn="r" rtl="1">
              <a:buClrTx/>
              <a:buNone/>
            </a:pPr>
            <a:r>
              <a:rPr lang="fa-IR" sz="36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نیاز به رگولاتور مقتدر و خردمند</a:t>
            </a:r>
            <a:endParaRPr lang="en-US" sz="36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562443" y="393913"/>
            <a:ext cx="2748319" cy="2475349"/>
            <a:chOff x="5199752" y="462417"/>
            <a:chExt cx="2748319" cy="2475349"/>
          </a:xfrm>
        </p:grpSpPr>
        <p:sp>
          <p:nvSpPr>
            <p:cNvPr id="4" name="Right Brace 3">
              <a:extLst>
                <a:ext uri="{FF2B5EF4-FFF2-40B4-BE49-F238E27FC236}">
                  <a16:creationId xmlns:a16="http://schemas.microsoft.com/office/drawing/2014/main" id="{EEBAC535-E803-4D61-ACD8-FFE270C48C61}"/>
                </a:ext>
              </a:extLst>
            </p:cNvPr>
            <p:cNvSpPr/>
            <p:nvPr/>
          </p:nvSpPr>
          <p:spPr>
            <a:xfrm>
              <a:off x="7531267" y="465631"/>
              <a:ext cx="416804" cy="2472135"/>
            </a:xfrm>
            <a:prstGeom prst="rightBrace">
              <a:avLst>
                <a:gd name="adj1" fmla="val 39649"/>
                <a:gd name="adj2" fmla="val 50099"/>
              </a:avLst>
            </a:prstGeom>
            <a:ln>
              <a:prstDash val="soli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9CAC8A9B-752E-4AEB-B20A-198494176A03}"/>
                </a:ext>
              </a:extLst>
            </p:cNvPr>
            <p:cNvSpPr txBox="1">
              <a:spLocks/>
            </p:cNvSpPr>
            <p:nvPr/>
          </p:nvSpPr>
          <p:spPr>
            <a:xfrm>
              <a:off x="6601915" y="462417"/>
              <a:ext cx="845128" cy="554182"/>
            </a:xfrm>
            <a:prstGeom prst="rect">
              <a:avLst/>
            </a:prstGeom>
          </p:spPr>
          <p:txBody>
            <a:bodyPr/>
            <a:lstStyle>
              <a:lvl1pPr marL="91440" indent="-91440" algn="l" defTabSz="914400" rtl="0" eaLnBrk="1" latinLnBrk="0" hangingPunct="1">
                <a:lnSpc>
                  <a:spcPct val="90000"/>
                </a:lnSpc>
                <a:spcBef>
                  <a:spcPts val="1200"/>
                </a:spcBef>
                <a:spcAft>
                  <a:spcPts val="200"/>
                </a:spcAft>
                <a:buClr>
                  <a:schemeClr val="accent1"/>
                </a:buClr>
                <a:buSzPct val="100000"/>
                <a:buFont typeface="Calibri" panose="020F0502020204030204" pitchFamily="34" charset="0"/>
                <a:buChar char=" "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38404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56692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74980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93268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11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13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15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17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32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TCI</a:t>
              </a:r>
              <a:r>
                <a:rPr lang="en-US" sz="3200" dirty="0">
                  <a:solidFill>
                    <a:schemeClr val="tx1"/>
                  </a:solidFill>
                  <a:cs typeface="B Nazanin" panose="00000400000000000000" pitchFamily="2" charset="-78"/>
                </a:rPr>
                <a:t>   </a:t>
              </a: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9CAC8A9B-752E-4AEB-B20A-198494176A03}"/>
                </a:ext>
              </a:extLst>
            </p:cNvPr>
            <p:cNvSpPr txBox="1">
              <a:spLocks/>
            </p:cNvSpPr>
            <p:nvPr/>
          </p:nvSpPr>
          <p:spPr>
            <a:xfrm>
              <a:off x="6294344" y="1317239"/>
              <a:ext cx="1152699" cy="554182"/>
            </a:xfrm>
            <a:prstGeom prst="rect">
              <a:avLst/>
            </a:prstGeom>
          </p:spPr>
          <p:txBody>
            <a:bodyPr/>
            <a:lstStyle>
              <a:lvl1pPr marL="91440" indent="-91440" algn="l" defTabSz="914400" rtl="0" eaLnBrk="1" latinLnBrk="0" hangingPunct="1">
                <a:lnSpc>
                  <a:spcPct val="90000"/>
                </a:lnSpc>
                <a:spcBef>
                  <a:spcPts val="1200"/>
                </a:spcBef>
                <a:spcAft>
                  <a:spcPts val="200"/>
                </a:spcAft>
                <a:buClr>
                  <a:schemeClr val="accent1"/>
                </a:buClr>
                <a:buSzPct val="100000"/>
                <a:buFont typeface="Calibri" panose="020F0502020204030204" pitchFamily="34" charset="0"/>
                <a:buChar char=" "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38404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56692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74980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93268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11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13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15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17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32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MCI</a:t>
              </a:r>
              <a:r>
                <a:rPr lang="en-US" sz="3200" dirty="0">
                  <a:solidFill>
                    <a:schemeClr val="tx1"/>
                  </a:solidFill>
                  <a:cs typeface="B Nazanin" panose="00000400000000000000" pitchFamily="2" charset="-78"/>
                </a:rPr>
                <a:t>   </a:t>
              </a:r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9CAC8A9B-752E-4AEB-B20A-198494176A03}"/>
                </a:ext>
              </a:extLst>
            </p:cNvPr>
            <p:cNvSpPr txBox="1">
              <a:spLocks/>
            </p:cNvSpPr>
            <p:nvPr/>
          </p:nvSpPr>
          <p:spPr>
            <a:xfrm>
              <a:off x="6477224" y="2209822"/>
              <a:ext cx="969819" cy="554182"/>
            </a:xfrm>
            <a:prstGeom prst="rect">
              <a:avLst/>
            </a:prstGeom>
          </p:spPr>
          <p:txBody>
            <a:bodyPr/>
            <a:lstStyle>
              <a:lvl1pPr marL="91440" indent="-91440" algn="l" defTabSz="914400" rtl="0" eaLnBrk="1" latinLnBrk="0" hangingPunct="1">
                <a:lnSpc>
                  <a:spcPct val="90000"/>
                </a:lnSpc>
                <a:spcBef>
                  <a:spcPts val="1200"/>
                </a:spcBef>
                <a:spcAft>
                  <a:spcPts val="200"/>
                </a:spcAft>
                <a:buClr>
                  <a:schemeClr val="accent1"/>
                </a:buClr>
                <a:buSzPct val="100000"/>
                <a:buFont typeface="Calibri" panose="020F0502020204030204" pitchFamily="34" charset="0"/>
                <a:buChar char=" "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38404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56692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74980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93268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11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13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15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17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32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TCI</a:t>
              </a:r>
              <a:r>
                <a:rPr lang="en-US" sz="3200" dirty="0">
                  <a:solidFill>
                    <a:schemeClr val="tx1"/>
                  </a:solidFill>
                  <a:cs typeface="B Nazanin" panose="00000400000000000000" pitchFamily="2" charset="-78"/>
                </a:rPr>
                <a:t>   </a:t>
              </a: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9CAC8A9B-752E-4AEB-B20A-198494176A03}"/>
                </a:ext>
              </a:extLst>
            </p:cNvPr>
            <p:cNvSpPr txBox="1">
              <a:spLocks/>
            </p:cNvSpPr>
            <p:nvPr/>
          </p:nvSpPr>
          <p:spPr>
            <a:xfrm>
              <a:off x="5291278" y="462417"/>
              <a:ext cx="845128" cy="554182"/>
            </a:xfrm>
            <a:prstGeom prst="rect">
              <a:avLst/>
            </a:prstGeom>
          </p:spPr>
          <p:txBody>
            <a:bodyPr/>
            <a:lstStyle>
              <a:lvl1pPr marL="91440" indent="-91440" algn="l" defTabSz="914400" rtl="0" eaLnBrk="1" latinLnBrk="0" hangingPunct="1">
                <a:lnSpc>
                  <a:spcPct val="90000"/>
                </a:lnSpc>
                <a:spcBef>
                  <a:spcPts val="1200"/>
                </a:spcBef>
                <a:spcAft>
                  <a:spcPts val="200"/>
                </a:spcAft>
                <a:buClr>
                  <a:schemeClr val="accent1"/>
                </a:buClr>
                <a:buSzPct val="100000"/>
                <a:buFont typeface="Calibri" panose="020F0502020204030204" pitchFamily="34" charset="0"/>
                <a:buChar char=" "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38404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56692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74980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93268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11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13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15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17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fa-IR" sz="32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پدر</a:t>
              </a:r>
              <a:r>
                <a:rPr lang="en-US" sz="3200" dirty="0">
                  <a:solidFill>
                    <a:schemeClr val="tx1"/>
                  </a:solidFill>
                  <a:cs typeface="B Nazanin" panose="00000400000000000000" pitchFamily="2" charset="-78"/>
                </a:rPr>
                <a:t>   </a:t>
              </a:r>
            </a:p>
          </p:txBody>
        </p:sp>
        <p:sp>
          <p:nvSpPr>
            <p:cNvPr id="9" name="Content Placeholder 2">
              <a:extLst>
                <a:ext uri="{FF2B5EF4-FFF2-40B4-BE49-F238E27FC236}">
                  <a16:creationId xmlns:a16="http://schemas.microsoft.com/office/drawing/2014/main" id="{9CAC8A9B-752E-4AEB-B20A-198494176A03}"/>
                </a:ext>
              </a:extLst>
            </p:cNvPr>
            <p:cNvSpPr txBox="1">
              <a:spLocks/>
            </p:cNvSpPr>
            <p:nvPr/>
          </p:nvSpPr>
          <p:spPr>
            <a:xfrm>
              <a:off x="5199752" y="1317239"/>
              <a:ext cx="931366" cy="554182"/>
            </a:xfrm>
            <a:prstGeom prst="rect">
              <a:avLst/>
            </a:prstGeom>
          </p:spPr>
          <p:txBody>
            <a:bodyPr/>
            <a:lstStyle>
              <a:lvl1pPr marL="91440" indent="-91440" algn="l" defTabSz="914400" rtl="0" eaLnBrk="1" latinLnBrk="0" hangingPunct="1">
                <a:lnSpc>
                  <a:spcPct val="90000"/>
                </a:lnSpc>
                <a:spcBef>
                  <a:spcPts val="1200"/>
                </a:spcBef>
                <a:spcAft>
                  <a:spcPts val="200"/>
                </a:spcAft>
                <a:buClr>
                  <a:schemeClr val="accent1"/>
                </a:buClr>
                <a:buSzPct val="100000"/>
                <a:buFont typeface="Calibri" panose="020F0502020204030204" pitchFamily="34" charset="0"/>
                <a:buChar char=" "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38404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56692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74980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93268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11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13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15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17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fa-IR" sz="32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پسر</a:t>
              </a:r>
              <a:r>
                <a:rPr lang="en-US" sz="3200" dirty="0">
                  <a:solidFill>
                    <a:schemeClr val="tx1"/>
                  </a:solidFill>
                  <a:cs typeface="B Nazanin" panose="00000400000000000000" pitchFamily="2" charset="-78"/>
                </a:rPr>
                <a:t>   </a:t>
              </a:r>
            </a:p>
          </p:txBody>
        </p:sp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9CAC8A9B-752E-4AEB-B20A-198494176A03}"/>
                </a:ext>
              </a:extLst>
            </p:cNvPr>
            <p:cNvSpPr txBox="1">
              <a:spLocks/>
            </p:cNvSpPr>
            <p:nvPr/>
          </p:nvSpPr>
          <p:spPr>
            <a:xfrm>
              <a:off x="5285990" y="2209822"/>
              <a:ext cx="845128" cy="554182"/>
            </a:xfrm>
            <a:prstGeom prst="rect">
              <a:avLst/>
            </a:prstGeom>
          </p:spPr>
          <p:txBody>
            <a:bodyPr/>
            <a:lstStyle>
              <a:lvl1pPr marL="91440" indent="-91440" algn="l" defTabSz="914400" rtl="0" eaLnBrk="1" latinLnBrk="0" hangingPunct="1">
                <a:lnSpc>
                  <a:spcPct val="90000"/>
                </a:lnSpc>
                <a:spcBef>
                  <a:spcPts val="1200"/>
                </a:spcBef>
                <a:spcAft>
                  <a:spcPts val="200"/>
                </a:spcAft>
                <a:buClr>
                  <a:schemeClr val="accent1"/>
                </a:buClr>
                <a:buSzPct val="100000"/>
                <a:buFont typeface="Calibri" panose="020F0502020204030204" pitchFamily="34" charset="0"/>
                <a:buChar char=" "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38404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56692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74980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93268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11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13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15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17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fa-IR" sz="32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نوه</a:t>
              </a:r>
              <a:r>
                <a:rPr lang="en-US" sz="3200" dirty="0">
                  <a:solidFill>
                    <a:schemeClr val="tx1"/>
                  </a:solidFill>
                  <a:cs typeface="B Nazanin" panose="00000400000000000000" pitchFamily="2" charset="-78"/>
                </a:rPr>
                <a:t>   </a:t>
              </a:r>
            </a:p>
          </p:txBody>
        </p:sp>
        <p:cxnSp>
          <p:nvCxnSpPr>
            <p:cNvPr id="12" name="Straight Connector 11"/>
            <p:cNvCxnSpPr/>
            <p:nvPr/>
          </p:nvCxnSpPr>
          <p:spPr>
            <a:xfrm flipH="1">
              <a:off x="5409331" y="1016599"/>
              <a:ext cx="203771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H="1">
              <a:off x="5385486" y="1882504"/>
              <a:ext cx="203771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H="1">
              <a:off x="5409331" y="2734908"/>
              <a:ext cx="203771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Arc 20"/>
            <p:cNvSpPr/>
            <p:nvPr/>
          </p:nvSpPr>
          <p:spPr>
            <a:xfrm rot="2384989">
              <a:off x="6471348" y="583671"/>
              <a:ext cx="1097280" cy="1221971"/>
            </a:xfrm>
            <a:prstGeom prst="arc">
              <a:avLst/>
            </a:prstGeom>
            <a:ln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2" name="Arc 21"/>
            <p:cNvSpPr/>
            <p:nvPr/>
          </p:nvSpPr>
          <p:spPr>
            <a:xfrm rot="2384989">
              <a:off x="6507371" y="1506207"/>
              <a:ext cx="1097280" cy="1221971"/>
            </a:xfrm>
            <a:prstGeom prst="arc">
              <a:avLst/>
            </a:prstGeom>
            <a:ln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-161925" y="3236035"/>
            <a:ext cx="11106883" cy="3801481"/>
            <a:chOff x="-609600" y="3236035"/>
            <a:chExt cx="11106883" cy="3801481"/>
          </a:xfrm>
        </p:grpSpPr>
        <p:sp>
          <p:nvSpPr>
            <p:cNvPr id="23" name="Content Placeholder 2">
              <a:extLst>
                <a:ext uri="{FF2B5EF4-FFF2-40B4-BE49-F238E27FC236}">
                  <a16:creationId xmlns:a16="http://schemas.microsoft.com/office/drawing/2014/main" id="{9CAC8A9B-752E-4AEB-B20A-198494176A03}"/>
                </a:ext>
              </a:extLst>
            </p:cNvPr>
            <p:cNvSpPr txBox="1">
              <a:spLocks/>
            </p:cNvSpPr>
            <p:nvPr/>
          </p:nvSpPr>
          <p:spPr>
            <a:xfrm>
              <a:off x="-609600" y="3274675"/>
              <a:ext cx="11106883" cy="3762841"/>
            </a:xfrm>
            <a:prstGeom prst="rect">
              <a:avLst/>
            </a:prstGeom>
          </p:spPr>
          <p:txBody>
            <a:bodyPr/>
            <a:lstStyle>
              <a:lvl1pPr marL="91440" indent="-91440" algn="l" defTabSz="914400" rtl="0" eaLnBrk="1" latinLnBrk="0" hangingPunct="1">
                <a:lnSpc>
                  <a:spcPct val="90000"/>
                </a:lnSpc>
                <a:spcBef>
                  <a:spcPts val="1200"/>
                </a:spcBef>
                <a:spcAft>
                  <a:spcPts val="200"/>
                </a:spcAft>
                <a:buClr>
                  <a:schemeClr val="accent1"/>
                </a:buClr>
                <a:buSzPct val="100000"/>
                <a:buFont typeface="Calibri" panose="020F0502020204030204" pitchFamily="34" charset="0"/>
                <a:buChar char=" "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38404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56692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74980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93268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11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13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15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17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00000"/>
                </a:lnSpc>
                <a:buClr>
                  <a:srgbClr val="FF0000"/>
                </a:buClr>
                <a:buFont typeface="Arial" panose="020B0604020202020204" pitchFamily="34" charset="0"/>
                <a:buChar char="•"/>
              </a:pPr>
              <a:r>
                <a:rPr lang="fa-IR" sz="32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 نقش سندیکا در توسعه تولید بومی </a:t>
              </a:r>
              <a:r>
                <a:rPr lang="fa-IR" sz="28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(خدمات داخلی     تولید تکنولوژی بومی) </a:t>
              </a:r>
              <a:endParaRPr lang="fa-IR" sz="3200" b="1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  <a:p>
              <a:pPr algn="r" rtl="1">
                <a:lnSpc>
                  <a:spcPct val="100000"/>
                </a:lnSpc>
                <a:buClr>
                  <a:srgbClr val="FF0000"/>
                </a:buClr>
                <a:buFont typeface="Arial" panose="020B0604020202020204" pitchFamily="34" charset="0"/>
                <a:buChar char="•"/>
              </a:pPr>
              <a:r>
                <a:rPr lang="fa-IR" sz="32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 توسعه تکنولوژی در شبکه دانشگاهی</a:t>
              </a:r>
            </a:p>
            <a:p>
              <a:pPr algn="r" rtl="1">
                <a:lnSpc>
                  <a:spcPct val="100000"/>
                </a:lnSpc>
                <a:buClr>
                  <a:srgbClr val="FF0000"/>
                </a:buClr>
                <a:buFont typeface="Arial" panose="020B0604020202020204" pitchFamily="34" charset="0"/>
                <a:buChar char="•"/>
              </a:pPr>
              <a:r>
                <a:rPr lang="fa-IR" sz="32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 عقب افتادگی در فیبر (طمع شهرداری‌ها)</a:t>
              </a:r>
            </a:p>
            <a:p>
              <a:pPr algn="r" rtl="1">
                <a:lnSpc>
                  <a:spcPct val="100000"/>
                </a:lnSpc>
                <a:buClr>
                  <a:srgbClr val="FF0000"/>
                </a:buClr>
                <a:buFont typeface="Arial" panose="020B0604020202020204" pitchFamily="34" charset="0"/>
                <a:buChar char="•"/>
              </a:pPr>
              <a:r>
                <a:rPr lang="fa-IR" sz="32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 </a:t>
              </a:r>
              <a:r>
                <a:rPr lang="en-US" sz="32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FMC</a:t>
              </a:r>
              <a:r>
                <a:rPr lang="fa-IR" sz="32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 عقب افتاده است (با </a:t>
              </a:r>
              <a:r>
                <a:rPr lang="fa-IR" sz="3200" b="1" dirty="0" smtClean="0">
                  <a:solidFill>
                    <a:schemeClr val="tx1"/>
                  </a:solidFill>
                  <a:cs typeface="B Nazanin" panose="00000400000000000000" pitchFamily="2" charset="-78"/>
                </a:rPr>
                <a:t>مثال</a:t>
              </a:r>
              <a:r>
                <a:rPr lang="en-US" sz="3200" b="1" dirty="0" smtClean="0">
                  <a:solidFill>
                    <a:schemeClr val="tx1"/>
                  </a:solidFill>
                  <a:cs typeface="B Nazanin" panose="00000400000000000000" pitchFamily="2" charset="-78"/>
                </a:rPr>
                <a:t> </a:t>
              </a:r>
              <a:r>
                <a:rPr lang="fa-IR" sz="3200" b="1" dirty="0" smtClean="0">
                  <a:solidFill>
                    <a:schemeClr val="tx1"/>
                  </a:solidFill>
                  <a:cs typeface="B Nazanin" panose="00000400000000000000" pitchFamily="2" charset="-78"/>
                </a:rPr>
                <a:t>نورونتا و زیتل </a:t>
              </a:r>
              <a:r>
                <a:rPr lang="fa-IR" sz="3200" b="1" smtClean="0">
                  <a:solidFill>
                    <a:schemeClr val="tx1"/>
                  </a:solidFill>
                  <a:cs typeface="B Nazanin" panose="00000400000000000000" pitchFamily="2" charset="-78"/>
                </a:rPr>
                <a:t>که جبران کننده هستند)</a:t>
              </a:r>
              <a:endParaRPr lang="fa-IR" sz="3200" b="1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122294" y="3236035"/>
              <a:ext cx="3310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≠</a:t>
              </a:r>
              <a:endParaRPr lang="en-US" sz="2400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835942" y="1082618"/>
            <a:ext cx="29955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en-US" sz="3200" b="1" dirty="0">
                <a:cs typeface="B Nazanin" panose="00000400000000000000" pitchFamily="2" charset="-78"/>
              </a:rPr>
              <a:t> </a:t>
            </a:r>
            <a:r>
              <a:rPr lang="en-US" sz="3200" b="1" dirty="0" smtClean="0">
                <a:cs typeface="B Nazanin" panose="00000400000000000000" pitchFamily="2" charset="-78"/>
              </a:rPr>
              <a:t>FCP</a:t>
            </a:r>
            <a:r>
              <a:rPr lang="fa-IR" sz="3200" b="1" dirty="0" smtClean="0">
                <a:cs typeface="B Nazanin" panose="00000400000000000000" pitchFamily="2" charset="-78"/>
              </a:rPr>
              <a:t>های </a:t>
            </a:r>
            <a:r>
              <a:rPr lang="fa-IR" sz="3200" b="1" dirty="0">
                <a:cs typeface="B Nazanin" panose="00000400000000000000" pitchFamily="2" charset="-78"/>
              </a:rPr>
              <a:t>رو </a:t>
            </a:r>
            <a:r>
              <a:rPr lang="fa-IR" sz="3200" b="1" dirty="0" smtClean="0">
                <a:cs typeface="B Nazanin" panose="00000400000000000000" pitchFamily="2" charset="-78"/>
              </a:rPr>
              <a:t>به</a:t>
            </a:r>
          </a:p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 </a:t>
            </a:r>
            <a:r>
              <a:rPr lang="fa-IR" sz="3200" b="1" dirty="0" smtClean="0">
                <a:cs typeface="B Nazanin" panose="00000400000000000000" pitchFamily="2" charset="-78"/>
              </a:rPr>
              <a:t>  </a:t>
            </a:r>
            <a:r>
              <a:rPr lang="fa-IR" sz="3200" b="1" dirty="0" smtClean="0">
                <a:cs typeface="B Nazanin" panose="00000400000000000000" pitchFamily="2" charset="-78"/>
              </a:rPr>
              <a:t> </a:t>
            </a:r>
            <a:r>
              <a:rPr lang="fa-IR" sz="3200" b="1" dirty="0">
                <a:cs typeface="B Nazanin" panose="00000400000000000000" pitchFamily="2" charset="-78"/>
              </a:rPr>
              <a:t>ورشکستگی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8B44601F-DFAE-43F8-9E39-E52331B5A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/>
              <a:t>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37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742FF-CD69-4069-9A0A-58A678012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05107"/>
            <a:ext cx="10058400" cy="726949"/>
          </a:xfrm>
        </p:spPr>
        <p:txBody>
          <a:bodyPr/>
          <a:lstStyle/>
          <a:p>
            <a:pPr algn="ctr" rtl="1"/>
            <a:r>
              <a:rPr lang="fa-IR" sz="4400" dirty="0" smtClean="0">
                <a:cs typeface="B Titr" panose="00000700000000000000" pitchFamily="2" charset="-78"/>
              </a:rPr>
              <a:t>خطا نکنیم </a:t>
            </a:r>
            <a:endParaRPr lang="en-US" sz="4400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4E06CD-9E88-4A67-A45C-2F7CE0527F09}"/>
              </a:ext>
            </a:extLst>
          </p:cNvPr>
          <p:cNvSpPr txBox="1"/>
          <p:nvPr/>
        </p:nvSpPr>
        <p:spPr>
          <a:xfrm>
            <a:off x="1450553" y="962909"/>
            <a:ext cx="954060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 	بزرگترین شرکت تاکسیرانی دنیا </a:t>
            </a:r>
            <a:r>
              <a:rPr lang="en-US" sz="2800" dirty="0">
                <a:cs typeface="B Nazanin" panose="00000400000000000000" pitchFamily="2" charset="-78"/>
              </a:rPr>
              <a:t>(Uber) </a:t>
            </a:r>
            <a:r>
              <a:rPr lang="fa-IR" sz="2800" dirty="0">
                <a:cs typeface="B Nazanin" panose="00000400000000000000" pitchFamily="2" charset="-78"/>
              </a:rPr>
              <a:t> یک تاکسی ندارد.</a:t>
            </a: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 بزرگترین هتل دنیا </a:t>
            </a:r>
            <a:r>
              <a:rPr lang="en-US" sz="2800" dirty="0">
                <a:cs typeface="B Nazanin" panose="00000400000000000000" pitchFamily="2" charset="-78"/>
              </a:rPr>
              <a:t>(Air B&amp;B) </a:t>
            </a:r>
            <a:r>
              <a:rPr lang="fa-IR" sz="2800" dirty="0">
                <a:cs typeface="B Nazanin" panose="00000400000000000000" pitchFamily="2" charset="-78"/>
              </a:rPr>
              <a:t> یک هتل ندارد.</a:t>
            </a: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 بزرگترین تولید و پخش فیلم جهان </a:t>
            </a:r>
            <a:r>
              <a:rPr lang="en-US" sz="2800" dirty="0">
                <a:cs typeface="B Nazanin" panose="00000400000000000000" pitchFamily="2" charset="-78"/>
              </a:rPr>
              <a:t>(</a:t>
            </a:r>
            <a:r>
              <a:rPr lang="en-US" sz="2800" dirty="0" err="1">
                <a:cs typeface="B Nazanin" panose="00000400000000000000" pitchFamily="2" charset="-78"/>
              </a:rPr>
              <a:t>NetFlix</a:t>
            </a:r>
            <a:r>
              <a:rPr lang="en-US" sz="2800" dirty="0">
                <a:cs typeface="B Nazanin" panose="00000400000000000000" pitchFamily="2" charset="-78"/>
              </a:rPr>
              <a:t>) </a:t>
            </a:r>
            <a:r>
              <a:rPr lang="fa-IR" sz="2800" dirty="0">
                <a:cs typeface="B Nazanin" panose="00000400000000000000" pitchFamily="2" charset="-78"/>
              </a:rPr>
              <a:t> یک استودیو ندارد.</a:t>
            </a: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 بزرگترین خرده فروش جهان </a:t>
            </a:r>
            <a:r>
              <a:rPr lang="en-US" sz="2800" dirty="0">
                <a:cs typeface="B Nazanin" panose="00000400000000000000" pitchFamily="2" charset="-78"/>
              </a:rPr>
              <a:t>(Amazon)</a:t>
            </a:r>
            <a:r>
              <a:rPr lang="fa-IR" sz="2800" dirty="0">
                <a:cs typeface="B Nazanin" panose="00000400000000000000" pitchFamily="2" charset="-78"/>
              </a:rPr>
              <a:t> یک مغازه ندارد.</a:t>
            </a: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 بزرگترین بنگاه کاریابی جهان</a:t>
            </a:r>
            <a:r>
              <a:rPr lang="en-US" sz="2800" dirty="0">
                <a:cs typeface="B Nazanin" panose="00000400000000000000" pitchFamily="2" charset="-78"/>
              </a:rPr>
              <a:t>( Linked-in) </a:t>
            </a:r>
            <a:r>
              <a:rPr lang="fa-IR" sz="2800" dirty="0">
                <a:cs typeface="B Nazanin" panose="00000400000000000000" pitchFamily="2" charset="-78"/>
              </a:rPr>
              <a:t> یک شعبه ندارد. </a:t>
            </a: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EEBAC535-E803-4D61-ACD8-FFE270C48C61}"/>
              </a:ext>
            </a:extLst>
          </p:cNvPr>
          <p:cNvSpPr/>
          <p:nvPr/>
        </p:nvSpPr>
        <p:spPr>
          <a:xfrm>
            <a:off x="10916798" y="932056"/>
            <a:ext cx="416804" cy="2277622"/>
          </a:xfrm>
          <a:prstGeom prst="rightBrace">
            <a:avLst>
              <a:gd name="adj1" fmla="val 39649"/>
              <a:gd name="adj2" fmla="val 50099"/>
            </a:avLst>
          </a:prstGeom>
          <a:ln>
            <a:prstDash val="soli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28600" y="3240531"/>
            <a:ext cx="10058400" cy="656566"/>
            <a:chOff x="228600" y="3240531"/>
            <a:chExt cx="10058400" cy="65656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7A546AC-BBD3-4E9D-8185-6DF80105F69B}"/>
                </a:ext>
              </a:extLst>
            </p:cNvPr>
            <p:cNvSpPr txBox="1"/>
            <p:nvPr/>
          </p:nvSpPr>
          <p:spPr>
            <a:xfrm>
              <a:off x="228600" y="3240531"/>
              <a:ext cx="10058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3600" b="1" dirty="0">
                  <a:sym typeface="Symbol" panose="05050102010706020507" pitchFamily="18" charset="2"/>
                </a:rPr>
                <a:t></a:t>
              </a:r>
              <a:r>
                <a:rPr lang="fa-IR" sz="3600" b="1" dirty="0">
                  <a:sym typeface="Symbol" panose="05050102010706020507" pitchFamily="18" charset="2"/>
                </a:rPr>
                <a:t> </a:t>
              </a:r>
              <a:r>
                <a:rPr lang="fa-IR" sz="2800" dirty="0">
                  <a:cs typeface="B Nazanin" panose="00000400000000000000" pitchFamily="2" charset="-78"/>
                  <a:sym typeface="Symbol" panose="05050102010706020507" pitchFamily="18" charset="2"/>
                </a:rPr>
                <a:t>عصر </a:t>
              </a:r>
              <a:r>
                <a:rPr lang="en-US" sz="2800" dirty="0">
                  <a:cs typeface="B Nazanin" panose="00000400000000000000" pitchFamily="2" charset="-78"/>
                  <a:sym typeface="Symbol" panose="05050102010706020507" pitchFamily="18" charset="2"/>
                </a:rPr>
                <a:t>SW/IT</a:t>
              </a:r>
              <a:r>
                <a:rPr lang="fa-IR" sz="2800" dirty="0">
                  <a:cs typeface="B Nazanin" panose="00000400000000000000" pitchFamily="2" charset="-78"/>
                  <a:sym typeface="Symbol" panose="05050102010706020507" pitchFamily="18" charset="2"/>
                </a:rPr>
                <a:t> شروع شده است.   </a:t>
              </a:r>
              <a:endParaRPr lang="en-US" sz="2800" dirty="0">
                <a:cs typeface="B Nazanin" panose="00000400000000000000" pitchFamily="2" charset="-78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16C628A-56A2-4ECF-B9C4-D78FE09C9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3911" y="3240531"/>
              <a:ext cx="616945" cy="656566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CE92BC69-4818-40CF-9C41-1D79B223E30A}"/>
              </a:ext>
            </a:extLst>
          </p:cNvPr>
          <p:cNvSpPr txBox="1"/>
          <p:nvPr/>
        </p:nvSpPr>
        <p:spPr>
          <a:xfrm>
            <a:off x="932760" y="4051470"/>
            <a:ext cx="1005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u="sng" dirty="0">
                <a:cs typeface="B Nazanin" panose="00000400000000000000" pitchFamily="2" charset="-78"/>
              </a:rPr>
              <a:t>غرب</a:t>
            </a:r>
            <a:r>
              <a:rPr lang="fa-IR" sz="2400" dirty="0">
                <a:cs typeface="B Nazanin" panose="00000400000000000000" pitchFamily="2" charset="-78"/>
              </a:rPr>
              <a:t> درست می گوید: چون که 100 آید 90 هم پیش ماست. (</a:t>
            </a:r>
            <a:r>
              <a:rPr lang="en-US" sz="2400" dirty="0">
                <a:cs typeface="B Nazanin" panose="00000400000000000000" pitchFamily="2" charset="-78"/>
              </a:rPr>
              <a:t>HW</a:t>
            </a:r>
            <a:r>
              <a:rPr lang="fa-IR" sz="2400" dirty="0">
                <a:cs typeface="B Nazanin" panose="00000400000000000000" pitchFamily="2" charset="-78"/>
              </a:rPr>
              <a:t> را ما داریم.) </a:t>
            </a:r>
          </a:p>
          <a:p>
            <a:pPr algn="r" rtl="1"/>
            <a:r>
              <a:rPr lang="fa-IR" sz="2400" b="1" u="sng" dirty="0">
                <a:cs typeface="B Nazanin" panose="00000400000000000000" pitchFamily="2" charset="-78"/>
              </a:rPr>
              <a:t>ایران</a:t>
            </a:r>
            <a:r>
              <a:rPr lang="fa-IR" sz="2400" dirty="0">
                <a:cs typeface="B Nazanin" panose="00000400000000000000" pitchFamily="2" charset="-78"/>
              </a:rPr>
              <a:t> اشتباه تاریخی: تقلید غیر متفکرانه!! بدون هیچ تکنولوژی، بدون سخت افزار </a:t>
            </a:r>
          </a:p>
        </p:txBody>
      </p:sp>
      <p:sp>
        <p:nvSpPr>
          <p:cNvPr id="3" name="Rectangle 2"/>
          <p:cNvSpPr/>
          <p:nvPr/>
        </p:nvSpPr>
        <p:spPr>
          <a:xfrm>
            <a:off x="3139330" y="5250152"/>
            <a:ext cx="53238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000" b="1" dirty="0" smtClean="0">
                <a:cs typeface="B Nazanin" panose="00000400000000000000" pitchFamily="2" charset="-78"/>
              </a:rPr>
              <a:t>در</a:t>
            </a:r>
            <a:r>
              <a:rPr lang="fa-IR" sz="4000" b="1" dirty="0" smtClean="0">
                <a:cs typeface="B Nazanin" panose="00000400000000000000" pitchFamily="2" charset="-78"/>
              </a:rPr>
              <a:t> </a:t>
            </a:r>
            <a:r>
              <a:rPr lang="fa-IR" sz="4000" b="1" dirty="0">
                <a:cs typeface="B Nazanin" panose="00000400000000000000" pitchFamily="2" charset="-78"/>
              </a:rPr>
              <a:t>بزرگنمائی </a:t>
            </a:r>
            <a:r>
              <a:rPr lang="en-US" sz="4000" b="1" dirty="0">
                <a:cs typeface="B Nazanin" panose="00000400000000000000" pitchFamily="2" charset="-78"/>
              </a:rPr>
              <a:t>IT</a:t>
            </a:r>
            <a:r>
              <a:rPr lang="fa-IR" sz="4000" b="1" dirty="0">
                <a:cs typeface="B Nazanin" panose="00000400000000000000" pitchFamily="2" charset="-78"/>
              </a:rPr>
              <a:t>  </a:t>
            </a:r>
            <a:r>
              <a:rPr lang="fa-IR" sz="4000" b="1" dirty="0" smtClean="0">
                <a:cs typeface="B Nazanin" panose="00000400000000000000" pitchFamily="2" charset="-78"/>
              </a:rPr>
              <a:t>احتیاط کنیم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54B1E72-6BB9-4E75-9B82-460A3498D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/>
              <a:t>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89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  <p:bldP spid="10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742FF-CD69-4069-9A0A-58A678012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05107"/>
            <a:ext cx="10058400" cy="726949"/>
          </a:xfrm>
        </p:spPr>
        <p:txBody>
          <a:bodyPr/>
          <a:lstStyle/>
          <a:p>
            <a:pPr algn="ctr" rtl="1"/>
            <a:r>
              <a:rPr lang="fa-IR" sz="4400" dirty="0" smtClean="0">
                <a:cs typeface="B Titr" panose="00000700000000000000" pitchFamily="2" charset="-78"/>
              </a:rPr>
              <a:t>درسهای مثبت از تقابل امریکا و چین</a:t>
            </a:r>
            <a:endParaRPr lang="en-US" sz="4400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4E06CD-9E88-4A67-A45C-2F7CE0527F09}"/>
              </a:ext>
            </a:extLst>
          </p:cNvPr>
          <p:cNvSpPr txBox="1"/>
          <p:nvPr/>
        </p:nvSpPr>
        <p:spPr>
          <a:xfrm>
            <a:off x="734424" y="1914255"/>
            <a:ext cx="954060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 	</a:t>
            </a:r>
            <a:r>
              <a:rPr lang="fa-IR" sz="2800" dirty="0" smtClean="0">
                <a:cs typeface="B Nazanin" panose="00000400000000000000" pitchFamily="2" charset="-78"/>
              </a:rPr>
              <a:t>به سمت تقلید از سیستم کره شمالی نرویم</a:t>
            </a:r>
            <a:endParaRPr lang="fa-IR" sz="2800" dirty="0">
              <a:cs typeface="B Nazanin" panose="000004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روی تکنولوژی بومی سرمایه گذاری کنیم</a:t>
            </a: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 از بخش خصوصی برای توسعه در منطقه 200 میلیون فارسی زبان حمایت کنیم</a:t>
            </a:r>
            <a:endParaRPr lang="fa-IR" sz="2800" dirty="0">
              <a:cs typeface="B Nazanin" panose="000004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از مردم انتظار نداشته باشیم به هر تولید داخل بدون انگیزه سوئیچ کنند</a:t>
            </a: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 از فرصت طلائی رشد نیمه هادی بومی درچین بهره ببریم</a:t>
            </a: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EEBAC535-E803-4D61-ACD8-FFE270C48C61}"/>
              </a:ext>
            </a:extLst>
          </p:cNvPr>
          <p:cNvSpPr/>
          <p:nvPr/>
        </p:nvSpPr>
        <p:spPr>
          <a:xfrm>
            <a:off x="10196363" y="1818742"/>
            <a:ext cx="416804" cy="2277622"/>
          </a:xfrm>
          <a:prstGeom prst="rightBrace">
            <a:avLst>
              <a:gd name="adj1" fmla="val 39649"/>
              <a:gd name="adj2" fmla="val 50099"/>
            </a:avLst>
          </a:prstGeom>
          <a:ln>
            <a:prstDash val="soli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54B1E72-6BB9-4E75-9B82-460A3498D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/>
              <a:t>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55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</p:bld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497</TotalTime>
  <Words>1057</Words>
  <Application>Microsoft Office PowerPoint</Application>
  <PresentationFormat>Widescreen</PresentationFormat>
  <Paragraphs>147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Arial</vt:lpstr>
      <vt:lpstr>B Nazanin</vt:lpstr>
      <vt:lpstr>B Titr</vt:lpstr>
      <vt:lpstr>Calibri</vt:lpstr>
      <vt:lpstr>Calibri Light</vt:lpstr>
      <vt:lpstr>Symbol</vt:lpstr>
      <vt:lpstr>Wingdings</vt:lpstr>
      <vt:lpstr>Retrospect</vt:lpstr>
      <vt:lpstr>1_Custom Design</vt:lpstr>
      <vt:lpstr>Custom Design</vt:lpstr>
      <vt:lpstr>PowerPoint Presentation</vt:lpstr>
      <vt:lpstr>توسعه شبکه ملی اطلاعات/دولت الکترونیک  اقتصاد دیجیتال</vt:lpstr>
      <vt:lpstr>اولین پیشنهاد ساده و عملیاتی با تاثیر قابل توجه </vt:lpstr>
      <vt:lpstr>در ایران(تلفن همراه)</vt:lpstr>
      <vt:lpstr>در ایران(اینترنت)</vt:lpstr>
      <vt:lpstr>مقایسه کلی ایران و جهان</vt:lpstr>
      <vt:lpstr>PowerPoint Presentation</vt:lpstr>
      <vt:lpstr>خطا نکنیم </vt:lpstr>
      <vt:lpstr>درسهای مثبت از تقابل امریکا و چین</vt:lpstr>
      <vt:lpstr>بایدو(Baidu)</vt:lpstr>
      <vt:lpstr>WeChat</vt:lpstr>
      <vt:lpstr>PowerPoint Presentation</vt:lpstr>
      <vt:lpstr>PowerPoint Presentation</vt:lpstr>
      <vt:lpstr>مقابله Huawei با تحریم ها</vt:lpstr>
      <vt:lpstr>آیا چینی ها چیپ های مورد نیازشان را وارد میکنند یا خودشان تولید میکنند؟</vt:lpstr>
      <vt:lpstr>از فرصت طلائی رشد نیمه هادی در چین استفاده کنیم </vt:lpstr>
      <vt:lpstr>روی چه کار کنیم؟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Assistant</dc:creator>
  <cp:lastModifiedBy>Ali Fotowat</cp:lastModifiedBy>
  <cp:revision>99</cp:revision>
  <cp:lastPrinted>2021-09-11T12:54:10Z</cp:lastPrinted>
  <dcterms:created xsi:type="dcterms:W3CDTF">2021-09-11T11:24:15Z</dcterms:created>
  <dcterms:modified xsi:type="dcterms:W3CDTF">2021-09-15T20:54:29Z</dcterms:modified>
</cp:coreProperties>
</file>